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Avenir Book" panose="020B0503020203020204" pitchFamily="34" charset="-78"/>
      <p:regular r:id="rId24"/>
    </p:embeddedFont>
    <p:embeddedFont>
      <p:font typeface="Comfortaa" panose="020B0604020202020204" charset="0"/>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snapToGrid="0">
      <p:cViewPr varScale="1">
        <p:scale>
          <a:sx n="149" d="100"/>
          <a:sy n="149" d="100"/>
        </p:scale>
        <p:origin x="130" y="254"/>
      </p:cViewPr>
      <p:guideLst>
        <p:guide orient="horz" pos="1620"/>
        <p:guide pos="2880"/>
      </p:guideLst>
    </p:cSldViewPr>
  </p:slideViewPr>
  <p:outlineViewPr>
    <p:cViewPr>
      <p:scale>
        <a:sx n="33" d="100"/>
        <a:sy n="33" d="100"/>
      </p:scale>
      <p:origin x="0" y="-603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github.com/thoth-pub/thoth"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github.com/thoth-pub/thoth/blob/master/LICENSE"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29746db1af3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29746db1af3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here is a mapping of the prevalent metadata formats (left), which exist in a variety of individual specifications (centre) that are required by the number of platforms (right) of the OA book ecosystem. These are the format/specification pairings that we have available in Thoth as of today, meaning that Thoth can automatically generate those files for a given publisher.</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9746db1af3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29746db1af3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29746db1af3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29746db1af3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29746db1af3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29746db1af3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9746db1af3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29746db1af3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2954baffb43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2954baffb43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Miranda begins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954baffb43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2954baffb43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Miranda on Thoth Archiving Network (last 5-7 mins)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2981c7b59b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2981c7b59b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981c7b59bc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2981c7b59b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2954baffb43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2954baffb43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Miranda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2954baffb43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2954baffb43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2954baffb43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2954baffb43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Miranda</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2954baffb43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2954baffb43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2954baffb4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2954baffb4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OBC: We bring together publishers, publishing service providers, and scholarly libraries to secure the diversity and financial futures of open access book production and dissemination.</a:t>
            </a:r>
            <a:endParaRPr dirty="0"/>
          </a:p>
          <a:p>
            <a:pPr marL="0" lvl="0" indent="0" algn="l" rtl="0">
              <a:spcBef>
                <a:spcPts val="0"/>
              </a:spcBef>
              <a:spcAft>
                <a:spcPts val="0"/>
              </a:spcAft>
              <a:buNone/>
            </a:pPr>
            <a:r>
              <a:rPr lang="en" dirty="0"/>
              <a:t>Thoth - TS will explain in more detail</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2954baffb43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2954baffb43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Gareth</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954baffb43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2954baffb43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Toby 5-7 mins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9746db1af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9746db1af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genesis of Thoth - rooted in the situation of small and scholar-led publishers. Work Package on dissemination to put in the foundational legwork of research on, and development of a fully open dissemination system. Underlying issues identified as part of that research: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29746db1af3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29746db1af3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954baffb43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954baffb43_0_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Thoth - registered as a Community Interest Company in the UK, a form of non-profit incorporation. Built on open standards, provision of open APIs (GraphiQL), fully open-licensed metadata under a CC0 dedication, and written in Rust, code published on Github (</a:t>
            </a:r>
            <a:r>
              <a:rPr lang="en" u="sng">
                <a:solidFill>
                  <a:schemeClr val="hlink"/>
                </a:solidFill>
                <a:hlinkClick r:id="rId3"/>
              </a:rPr>
              <a:t>https://github.com/thoth-pub/thoth</a:t>
            </a:r>
            <a:r>
              <a:rPr lang="en"/>
              <a:t>) under an </a:t>
            </a:r>
            <a:r>
              <a:rPr lang="en" u="sng">
                <a:solidFill>
                  <a:schemeClr val="hlink"/>
                </a:solidFill>
                <a:hlinkClick r:id="rId4"/>
              </a:rPr>
              <a:t>Apache-2.0 license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954baffb43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954baffb43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Thoth enables metadata management for books with Open Access in mind, provides ways to record your work’s open licenses, the doi. Particularly relevant to libraries, we also support controlled datasets – ROR for institutional affiliations, ORCiDs for authors, controlled subject headings (first and foremost Thema as open standard, while legacy heading in BIC and BISAC are also supported, and we’re currently considering VIAF implementation as well)</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rPr dirty="0"/>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dirty="0"/>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dirty="0"/>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dirty="0"/>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dirty="0"/>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dirty="0"/>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dirty="0"/>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dirty="0"/>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dirty="0"/>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dirty="0"/>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dirty="0"/>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dirty="0"/>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hyperlink" Target="https://unsplash.com/photos/brown-wooden-chair-beside-white-wooden-desk-8ePZbdxnpi0?utm_content=creditCopyText&amp;utm_medium=referral&amp;utm_source=unsplash" TargetMode="External"/><Relationship Id="rId4" Type="http://schemas.openxmlformats.org/officeDocument/2006/relationships/hyperlink" Target="https://unsplash.com/@asal_lotfi?utm_content=creditCopyText&amp;utm_medium=referral&amp;utm_source=unsplash"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copim.pubpub.org/pub/automated-archiving-a-case-study/release/2?readingCollection=78821e91"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hyperlink" Target="https://doi.org/10.21428/785a6451.1056e634"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5281/zenodo.6725309"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hyperlink" Target="https://www.flaticon.com/free-icons/earth" TargetMode="Externa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8" Type="http://schemas.openxmlformats.org/officeDocument/2006/relationships/hyperlink" Target="https://orcid.org/0000-0002-3158-3136" TargetMode="External"/><Relationship Id="rId3" Type="http://schemas.openxmlformats.org/officeDocument/2006/relationships/hyperlink" Target="mailto:m.l.barnes@lboro.ac.uk" TargetMode="External"/><Relationship Id="rId7" Type="http://schemas.openxmlformats.org/officeDocument/2006/relationships/hyperlink" Target="mailto:toby@thoth.pub" TargetMode="External"/><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hyperlink" Target="https://orcid.org/0000-0001-7493-0137" TargetMode="External"/><Relationship Id="rId5" Type="http://schemas.openxmlformats.org/officeDocument/2006/relationships/hyperlink" Target="mailto:g.j.cole@lboro.ac.uk" TargetMode="External"/><Relationship Id="rId10" Type="http://schemas.openxmlformats.org/officeDocument/2006/relationships/hyperlink" Target="https://www.pexels.com/photo/gold-thank-you-text-with-gold-glitters-7248762/" TargetMode="External"/><Relationship Id="rId4" Type="http://schemas.openxmlformats.org/officeDocument/2006/relationships/hyperlink" Target="https://orcid.org/0000-0001-7740-4896" TargetMode="External"/><Relationship Id="rId9" Type="http://schemas.openxmlformats.org/officeDocument/2006/relationships/image" Target="../media/image18.jpg"/></Relationships>
</file>

<file path=ppt/slides/_rels/slide3.xml.rels><?xml version="1.0" encoding="UTF-8" standalone="yes"?>
<Relationships xmlns="http://schemas.openxmlformats.org/package/2006/relationships"><Relationship Id="rId3" Type="http://schemas.openxmlformats.org/officeDocument/2006/relationships/hyperlink" Target="https://www.copim.ac.uk/about-us/" TargetMode="External"/><Relationship Id="rId7" Type="http://schemas.openxmlformats.org/officeDocument/2006/relationships/hyperlink" Target="https://thoth.pub/"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s://openbookcollective.org/" TargetMode="External"/><Relationship Id="rId5" Type="http://schemas.openxmlformats.org/officeDocument/2006/relationships/hyperlink" Target="https://www.openingthefuture.net/" TargetMode="External"/><Relationship Id="rId4" Type="http://schemas.openxmlformats.org/officeDocument/2006/relationships/hyperlink" Target="https://copim.pubpub.org/pub/open-book-futures-announcement/release/1"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doi.org/10.21428/785a6451.939caeab"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hyperlink" Target="https://doi.org/10.1108/JD-02-2023-0016" TargetMode="External"/><Relationship Id="rId4" Type="http://schemas.openxmlformats.org/officeDocument/2006/relationships/hyperlink" Target="https://doi.org/10.5281/zenodo.6725309"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thoth.pub/"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71800" y="237575"/>
            <a:ext cx="8520600" cy="12567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dirty="0">
                <a:latin typeface="Comfortaa"/>
                <a:ea typeface="Comfortaa"/>
                <a:cs typeface="Comfortaa"/>
                <a:sym typeface="Comfortaa"/>
              </a:rPr>
              <a:t>Thoth Archiving Network</a:t>
            </a:r>
            <a:endParaRPr dirty="0">
              <a:latin typeface="Comfortaa"/>
              <a:ea typeface="Comfortaa"/>
              <a:cs typeface="Comfortaa"/>
              <a:sym typeface="Comfortaa"/>
            </a:endParaRPr>
          </a:p>
        </p:txBody>
      </p:sp>
      <p:sp>
        <p:nvSpPr>
          <p:cNvPr id="55" name="Google Shape;55;p13"/>
          <p:cNvSpPr txBox="1">
            <a:spLocks noGrp="1"/>
          </p:cNvSpPr>
          <p:nvPr>
            <p:ph type="subTitle" idx="1"/>
          </p:nvPr>
        </p:nvSpPr>
        <p:spPr>
          <a:xfrm>
            <a:off x="471800" y="1339750"/>
            <a:ext cx="8520600" cy="792600"/>
          </a:xfrm>
          <a:prstGeom prst="rect">
            <a:avLst/>
          </a:prstGeom>
        </p:spPr>
        <p:txBody>
          <a:bodyPr spcFirstLastPara="1" wrap="square" lIns="91425" tIns="91425" rIns="91425" bIns="91425" anchor="t" anchorCtr="0">
            <a:normAutofit fontScale="85000" lnSpcReduction="20000"/>
          </a:bodyPr>
          <a:lstStyle/>
          <a:p>
            <a:pPr marL="0" lvl="0" indent="0" algn="ctr" rtl="0">
              <a:spcBef>
                <a:spcPts val="0"/>
              </a:spcBef>
              <a:spcAft>
                <a:spcPts val="0"/>
              </a:spcAft>
              <a:buNone/>
            </a:pPr>
            <a:r>
              <a:rPr lang="en" dirty="0">
                <a:latin typeface="Avenir Book" panose="020B0503020203020204" pitchFamily="34" charset="-78"/>
                <a:ea typeface="Avenir"/>
                <a:cs typeface="Avenir Book" panose="020B0503020203020204" pitchFamily="34" charset="-78"/>
                <a:sym typeface="Avenir"/>
              </a:rPr>
              <a:t>Supporting Small and Scholar-led Publishers with Repository-Led Preservation of OA Books</a:t>
            </a:r>
            <a:endParaRPr dirty="0">
              <a:latin typeface="Avenir Book" panose="020B0503020203020204" pitchFamily="34" charset="-78"/>
              <a:ea typeface="Avenir"/>
              <a:cs typeface="Avenir Book" panose="020B0503020203020204" pitchFamily="34" charset="-78"/>
              <a:sym typeface="Avenir"/>
            </a:endParaRPr>
          </a:p>
        </p:txBody>
      </p:sp>
      <p:pic>
        <p:nvPicPr>
          <p:cNvPr id="56" name="Google Shape;56;p13" descr="Thoth logo displaying &quot;Thoth Open Metadata&quot; next to a stylised rendering of old-egyptian hieroglyphs"/>
          <p:cNvPicPr preferRelativeResize="0"/>
          <p:nvPr/>
        </p:nvPicPr>
        <p:blipFill>
          <a:blip r:embed="rId3">
            <a:alphaModFix/>
          </a:blip>
          <a:stretch>
            <a:fillRect/>
          </a:stretch>
        </p:blipFill>
        <p:spPr>
          <a:xfrm>
            <a:off x="1633313" y="3297550"/>
            <a:ext cx="6197586" cy="1845950"/>
          </a:xfrm>
          <a:prstGeom prst="rect">
            <a:avLst/>
          </a:prstGeom>
          <a:noFill/>
          <a:ln>
            <a:noFill/>
          </a:ln>
        </p:spPr>
      </p:pic>
      <p:sp>
        <p:nvSpPr>
          <p:cNvPr id="57" name="Google Shape;57;p13"/>
          <p:cNvSpPr txBox="1"/>
          <p:nvPr/>
        </p:nvSpPr>
        <p:spPr>
          <a:xfrm>
            <a:off x="1022900" y="2132350"/>
            <a:ext cx="2428200" cy="116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300" dirty="0">
                <a:latin typeface="Avenir Book" panose="020B0503020203020204" pitchFamily="34" charset="-78"/>
                <a:ea typeface="Avenir"/>
                <a:cs typeface="Avenir Book" panose="020B0503020203020204" pitchFamily="34" charset="-78"/>
                <a:sym typeface="Avenir"/>
              </a:rPr>
              <a:t>Dr Miranda Barnes</a:t>
            </a:r>
            <a:endParaRPr sz="13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300" dirty="0">
                <a:latin typeface="Avenir Book" panose="020B0503020203020204" pitchFamily="34" charset="-78"/>
                <a:ea typeface="Avenir"/>
                <a:cs typeface="Avenir Book" panose="020B0503020203020204" pitchFamily="34" charset="-78"/>
                <a:sym typeface="Avenir"/>
              </a:rPr>
              <a:t>Loughborough University </a:t>
            </a:r>
            <a:endParaRPr sz="13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300" dirty="0">
                <a:latin typeface="Avenir Book" panose="020B0503020203020204" pitchFamily="34" charset="-78"/>
                <a:ea typeface="Avenir"/>
                <a:cs typeface="Avenir Book" panose="020B0503020203020204" pitchFamily="34" charset="-78"/>
                <a:sym typeface="Avenir"/>
              </a:rPr>
              <a:t>Research Associate in Archiving &amp; Preserving Open Access Books</a:t>
            </a:r>
            <a:endParaRPr sz="1300" dirty="0">
              <a:latin typeface="Avenir Book" panose="020B0503020203020204" pitchFamily="34" charset="-78"/>
              <a:ea typeface="Avenir"/>
              <a:cs typeface="Avenir Book" panose="020B0503020203020204" pitchFamily="34" charset="-78"/>
              <a:sym typeface="Avenir"/>
            </a:endParaRPr>
          </a:p>
        </p:txBody>
      </p:sp>
      <p:sp>
        <p:nvSpPr>
          <p:cNvPr id="58" name="Google Shape;58;p13"/>
          <p:cNvSpPr txBox="1"/>
          <p:nvPr/>
        </p:nvSpPr>
        <p:spPr>
          <a:xfrm>
            <a:off x="3518013" y="2132350"/>
            <a:ext cx="2428200" cy="116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300" dirty="0">
                <a:latin typeface="Avenir Book" panose="020B0503020203020204" pitchFamily="34" charset="-78"/>
                <a:ea typeface="Avenir"/>
                <a:cs typeface="Avenir Book" panose="020B0503020203020204" pitchFamily="34" charset="-78"/>
                <a:sym typeface="Avenir"/>
              </a:rPr>
              <a:t>Dr Gareth Cole </a:t>
            </a:r>
            <a:endParaRPr sz="13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300" dirty="0">
                <a:latin typeface="Avenir Book" panose="020B0503020203020204" pitchFamily="34" charset="-78"/>
                <a:ea typeface="Avenir"/>
                <a:cs typeface="Avenir Book" panose="020B0503020203020204" pitchFamily="34" charset="-78"/>
                <a:sym typeface="Avenir"/>
              </a:rPr>
              <a:t>Loughborough University </a:t>
            </a:r>
            <a:endParaRPr sz="13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endParaRPr sz="1300" dirty="0">
              <a:latin typeface="Avenir Book" panose="020B0503020203020204" pitchFamily="34" charset="-78"/>
              <a:ea typeface="Avenir"/>
              <a:cs typeface="Avenir Book" panose="020B0503020203020204" pitchFamily="34" charset="-78"/>
              <a:sym typeface="Avenir"/>
            </a:endParaRPr>
          </a:p>
        </p:txBody>
      </p:sp>
      <p:sp>
        <p:nvSpPr>
          <p:cNvPr id="59" name="Google Shape;59;p13"/>
          <p:cNvSpPr txBox="1"/>
          <p:nvPr/>
        </p:nvSpPr>
        <p:spPr>
          <a:xfrm>
            <a:off x="6244000" y="2132350"/>
            <a:ext cx="2428200" cy="1165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300" dirty="0">
                <a:latin typeface="Avenir Book" panose="020B0503020203020204" pitchFamily="34" charset="-78"/>
                <a:ea typeface="Avenir"/>
                <a:cs typeface="Avenir Book" panose="020B0503020203020204" pitchFamily="34" charset="-78"/>
                <a:sym typeface="Avenir"/>
              </a:rPr>
              <a:t>Toby Steiner</a:t>
            </a:r>
            <a:endParaRPr sz="13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300" dirty="0">
                <a:latin typeface="Avenir Book" panose="020B0503020203020204" pitchFamily="34" charset="-78"/>
                <a:ea typeface="Avenir"/>
                <a:cs typeface="Avenir Book" panose="020B0503020203020204" pitchFamily="34" charset="-78"/>
                <a:sym typeface="Avenir"/>
              </a:rPr>
              <a:t>Product Manager &amp; COO Thoth Open Metadata</a:t>
            </a:r>
            <a:endParaRPr sz="1300" dirty="0">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4" name="Title 3">
            <a:extLst>
              <a:ext uri="{FF2B5EF4-FFF2-40B4-BE49-F238E27FC236}">
                <a16:creationId xmlns:a16="http://schemas.microsoft.com/office/drawing/2014/main" id="{29CE1640-9541-4D64-863E-E66A62E86038}"/>
              </a:ext>
            </a:extLst>
          </p:cNvPr>
          <p:cNvSpPr>
            <a:spLocks noGrp="1"/>
          </p:cNvSpPr>
          <p:nvPr>
            <p:ph type="title"/>
          </p:nvPr>
        </p:nvSpPr>
        <p:spPr/>
        <p:txBody>
          <a:bodyPr>
            <a:normAutofit fontScale="90000"/>
          </a:bodyPr>
          <a:lstStyle/>
          <a:p>
            <a:r>
              <a:rPr lang="en-GB" dirty="0">
                <a:latin typeface="Avenir Book" panose="020B0503020203020204" pitchFamily="34" charset="-78"/>
                <a:cs typeface="Avenir Book" panose="020B0503020203020204" pitchFamily="34" charset="-78"/>
              </a:rPr>
              <a:t>Overview of Formats, Specifications,</a:t>
            </a:r>
            <a:r>
              <a:rPr lang="en-GB" baseline="0" dirty="0">
                <a:latin typeface="Avenir Book" panose="020B0503020203020204" pitchFamily="34" charset="-78"/>
                <a:cs typeface="Avenir Book" panose="020B0503020203020204" pitchFamily="34" charset="-78"/>
              </a:rPr>
              <a:t> and Platforms covered by Thoth’s data model</a:t>
            </a:r>
            <a:endParaRPr lang="en-GB" dirty="0">
              <a:latin typeface="Avenir Book" panose="020B0503020203020204" pitchFamily="34" charset="-78"/>
              <a:cs typeface="Avenir Book" panose="020B0503020203020204" pitchFamily="34" charset="-78"/>
            </a:endParaRPr>
          </a:p>
        </p:txBody>
      </p:sp>
      <p:pic>
        <p:nvPicPr>
          <p:cNvPr id="124" name="Google Shape;124;p22" descr="A detailed mapping outlining different formats (Marc21, CSV,BibTeX, ONIX 2.1, ONIX 3.0, KBART, DOI deposit (XML) and JSON) - platform-specific flavours thereof, and the platforms that these formats are compatible with (e.g. BibDesk, Zenodo, EBSCO Host, RNIB Bookshare, Project MUSE, OAPEN, DOAB, Google Books, JSTOR, BDS Live, OCLC, ProQuest Knowledge Base and ExLibris, Jisc KB, EBSCO KB, and Crossref). "/>
          <p:cNvPicPr preferRelativeResize="0"/>
          <p:nvPr/>
        </p:nvPicPr>
        <p:blipFill>
          <a:blip r:embed="rId3">
            <a:alphaModFix/>
          </a:blip>
          <a:stretch>
            <a:fillRect/>
          </a:stretch>
        </p:blipFill>
        <p:spPr>
          <a:xfrm>
            <a:off x="-34" y="0"/>
            <a:ext cx="9144033" cy="51435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3"/>
          <p:cNvSpPr txBox="1">
            <a:spLocks noGrp="1"/>
          </p:cNvSpPr>
          <p:nvPr>
            <p:ph type="title"/>
          </p:nvPr>
        </p:nvSpPr>
        <p:spPr>
          <a:xfrm>
            <a:off x="5408600" y="1857150"/>
            <a:ext cx="3517500" cy="890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600" b="1" dirty="0">
                <a:latin typeface="Comfortaa"/>
                <a:ea typeface="Comfortaa"/>
                <a:cs typeface="Comfortaa"/>
                <a:sym typeface="Comfortaa"/>
              </a:rPr>
              <a:t>Data Output</a:t>
            </a:r>
            <a:endParaRPr sz="2600" b="1" dirty="0">
              <a:latin typeface="Comfortaa"/>
              <a:ea typeface="Comfortaa"/>
              <a:cs typeface="Comfortaa"/>
              <a:sym typeface="Comfortaa"/>
            </a:endParaRPr>
          </a:p>
        </p:txBody>
      </p:sp>
      <p:pic>
        <p:nvPicPr>
          <p:cNvPr id="130" name="Google Shape;130;p23" descr="a screenshot of the web catalogue of book entries with a view of different formats that are automatically generated via Thoth, and can be downloaded either via the catalogue, or accessed directly via Thoth's open APIs."/>
          <p:cNvPicPr preferRelativeResize="0"/>
          <p:nvPr/>
        </p:nvPicPr>
        <p:blipFill rotWithShape="1">
          <a:blip r:embed="rId3">
            <a:alphaModFix/>
          </a:blip>
          <a:srcRect r="4961" b="3456"/>
          <a:stretch/>
        </p:blipFill>
        <p:spPr>
          <a:xfrm>
            <a:off x="0" y="0"/>
            <a:ext cx="5068150" cy="5143501"/>
          </a:xfrm>
          <a:prstGeom prst="rect">
            <a:avLst/>
          </a:prstGeom>
          <a:noFill/>
          <a:ln>
            <a:noFill/>
          </a:ln>
        </p:spPr>
      </p:pic>
      <p:sp>
        <p:nvSpPr>
          <p:cNvPr id="131" name="Google Shape;131;p23"/>
          <p:cNvSpPr txBox="1">
            <a:spLocks noGrp="1"/>
          </p:cNvSpPr>
          <p:nvPr>
            <p:ph type="body" idx="1"/>
          </p:nvPr>
        </p:nvSpPr>
        <p:spPr>
          <a:xfrm>
            <a:off x="5408600" y="2790050"/>
            <a:ext cx="3632700" cy="1215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dk1"/>
                </a:solidFill>
                <a:latin typeface="Avenir Book" panose="020B0503020203020204" pitchFamily="34" charset="-78"/>
                <a:ea typeface="Avenir"/>
                <a:cs typeface="Avenir Book" panose="020B0503020203020204" pitchFamily="34" charset="-78"/>
                <a:sym typeface="Avenir"/>
              </a:rPr>
              <a:t>automatic file generation adhering to established standard formats &amp; platform specifications</a:t>
            </a:r>
            <a:endParaRPr dirty="0">
              <a:solidFill>
                <a:schemeClr val="dk1"/>
              </a:solidFill>
              <a:latin typeface="Avenir Book" panose="020B0503020203020204" pitchFamily="34" charset="-78"/>
              <a:ea typeface="Avenir"/>
              <a:cs typeface="Avenir Book" panose="020B0503020203020204" pitchFamily="34" charset="-78"/>
              <a:sym typeface="Avenir"/>
            </a:endParaRPr>
          </a:p>
        </p:txBody>
      </p:sp>
      <p:sp>
        <p:nvSpPr>
          <p:cNvPr id="132" name="Google Shape;132;p23">
            <a:extLst>
              <a:ext uri="{C183D7F6-B498-43B3-948B-1728B52AA6E4}">
                <adec:decorative xmlns:adec="http://schemas.microsoft.com/office/drawing/2017/decorative" val="1"/>
              </a:ext>
            </a:extLst>
          </p:cNvPr>
          <p:cNvSpPr/>
          <p:nvPr/>
        </p:nvSpPr>
        <p:spPr>
          <a:xfrm>
            <a:off x="1007150" y="2571750"/>
            <a:ext cx="1109100" cy="2507700"/>
          </a:xfrm>
          <a:prstGeom prst="roundRect">
            <a:avLst>
              <a:gd name="adj" fmla="val 16667"/>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33" name="Google Shape;133;p23">
            <a:extLst>
              <a:ext uri="{C183D7F6-B498-43B3-948B-1728B52AA6E4}">
                <adec:decorative xmlns:adec="http://schemas.microsoft.com/office/drawing/2017/decorative" val="1"/>
              </a:ext>
            </a:extLst>
          </p:cNvPr>
          <p:cNvSpPr/>
          <p:nvPr/>
        </p:nvSpPr>
        <p:spPr>
          <a:xfrm>
            <a:off x="1181825" y="1726050"/>
            <a:ext cx="462900" cy="845700"/>
          </a:xfrm>
          <a:prstGeom prst="downArrow">
            <a:avLst>
              <a:gd name="adj1" fmla="val 50000"/>
              <a:gd name="adj2" fmla="val 50000"/>
            </a:avLst>
          </a:pr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134" name="Google Shape;134;p23">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5251425" y="329450"/>
            <a:ext cx="3674675" cy="1094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4"/>
          <p:cNvSpPr txBox="1">
            <a:spLocks noGrp="1"/>
          </p:cNvSpPr>
          <p:nvPr>
            <p:ph type="title"/>
          </p:nvPr>
        </p:nvSpPr>
        <p:spPr>
          <a:xfrm>
            <a:off x="2419250" y="360550"/>
            <a:ext cx="5984400" cy="143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860" b="1" dirty="0">
                <a:latin typeface="Comfortaa"/>
                <a:ea typeface="Comfortaa"/>
                <a:cs typeface="Comfortaa"/>
                <a:sym typeface="Comfortaa"/>
              </a:rPr>
              <a:t>Interoperability via open APIs</a:t>
            </a:r>
            <a:endParaRPr sz="2860" b="1" dirty="0">
              <a:latin typeface="Comfortaa"/>
              <a:ea typeface="Comfortaa"/>
              <a:cs typeface="Comfortaa"/>
              <a:sym typeface="Comfortaa"/>
            </a:endParaRPr>
          </a:p>
        </p:txBody>
      </p:sp>
      <p:sp>
        <p:nvSpPr>
          <p:cNvPr id="140" name="Google Shape;140;p24"/>
          <p:cNvSpPr txBox="1">
            <a:spLocks noGrp="1"/>
          </p:cNvSpPr>
          <p:nvPr>
            <p:ph type="body" idx="1"/>
          </p:nvPr>
        </p:nvSpPr>
        <p:spPr>
          <a:xfrm>
            <a:off x="2419250" y="993850"/>
            <a:ext cx="5984400" cy="1369500"/>
          </a:xfrm>
          <a:prstGeom prst="rect">
            <a:avLst/>
          </a:prstGeom>
        </p:spPr>
        <p:txBody>
          <a:bodyPr spcFirstLastPara="1" wrap="square" lIns="91425" tIns="91425" rIns="91425" bIns="91425" anchor="t" anchorCtr="0">
            <a:normAutofit/>
          </a:bodyPr>
          <a:lstStyle/>
          <a:p>
            <a:pPr marL="0" lvl="0" indent="0" algn="l" rtl="0">
              <a:lnSpc>
                <a:spcPct val="105000"/>
              </a:lnSpc>
              <a:spcBef>
                <a:spcPts val="0"/>
              </a:spcBef>
              <a:spcAft>
                <a:spcPts val="900"/>
              </a:spcAft>
              <a:buNone/>
            </a:pPr>
            <a:r>
              <a:rPr lang="en" sz="2200" dirty="0">
                <a:solidFill>
                  <a:schemeClr val="dk1"/>
                </a:solidFill>
                <a:latin typeface="Avenir Book" panose="020B0503020203020204" pitchFamily="34" charset="-78"/>
                <a:ea typeface="Avenir"/>
                <a:cs typeface="Avenir Book" panose="020B0503020203020204" pitchFamily="34" charset="-78"/>
                <a:sym typeface="Avenir"/>
              </a:rPr>
              <a:t>Using Thoth’s open APIs, partners have already been able to integrate Thoth data in the context of …</a:t>
            </a:r>
            <a:endParaRPr sz="2200" dirty="0">
              <a:solidFill>
                <a:schemeClr val="dk1"/>
              </a:solidFill>
              <a:latin typeface="Avenir Book" panose="020B0503020203020204" pitchFamily="34" charset="-78"/>
              <a:ea typeface="Avenir"/>
              <a:cs typeface="Avenir Book" panose="020B0503020203020204" pitchFamily="34" charset="-78"/>
              <a:sym typeface="Avenir"/>
            </a:endParaRPr>
          </a:p>
        </p:txBody>
      </p:sp>
      <p:pic>
        <p:nvPicPr>
          <p:cNvPr id="141" name="Google Shape;141;p24">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rot="-5400000">
            <a:off x="-1050662" y="1907110"/>
            <a:ext cx="4463002" cy="1329275"/>
          </a:xfrm>
          <a:prstGeom prst="rect">
            <a:avLst/>
          </a:prstGeom>
          <a:noFill/>
          <a:ln>
            <a:noFill/>
          </a:ln>
        </p:spPr>
      </p:pic>
      <p:sp>
        <p:nvSpPr>
          <p:cNvPr id="142" name="Google Shape;142;p24"/>
          <p:cNvSpPr txBox="1"/>
          <p:nvPr/>
        </p:nvSpPr>
        <p:spPr>
          <a:xfrm>
            <a:off x="2636949" y="2274825"/>
            <a:ext cx="6340474" cy="2449871"/>
          </a:xfrm>
          <a:prstGeom prst="rect">
            <a:avLst/>
          </a:prstGeom>
          <a:noFill/>
          <a:ln>
            <a:noFill/>
          </a:ln>
        </p:spPr>
        <p:txBody>
          <a:bodyPr spcFirstLastPara="1" wrap="square" lIns="91425" tIns="91425" rIns="91425" bIns="91425" anchor="t" anchorCtr="0">
            <a:spAutoFit/>
          </a:bodyPr>
          <a:lstStyle/>
          <a:p>
            <a:pPr marL="457200" lvl="0" indent="-330200" algn="l" rtl="0">
              <a:lnSpc>
                <a:spcPct val="115000"/>
              </a:lnSpc>
              <a:spcBef>
                <a:spcPts val="0"/>
              </a:spcBef>
              <a:spcAft>
                <a:spcPts val="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Joint / shared catalogues (Open Book Collective, ScholarLed)</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0200" algn="l" rtl="0">
              <a:lnSpc>
                <a:spcPct val="115000"/>
              </a:lnSpc>
              <a:spcBef>
                <a:spcPts val="0"/>
              </a:spcBef>
              <a:spcAft>
                <a:spcPts val="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Platforms (Open Book Collective)</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0200" algn="l" rtl="0">
              <a:lnSpc>
                <a:spcPct val="115000"/>
              </a:lnSpc>
              <a:spcBef>
                <a:spcPts val="0"/>
              </a:spcBef>
              <a:spcAft>
                <a:spcPts val="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Publisher websites (Open Book Publishers)</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0200" algn="l" rtl="0">
              <a:lnSpc>
                <a:spcPct val="115000"/>
              </a:lnSpc>
              <a:spcBef>
                <a:spcPts val="0"/>
              </a:spcBef>
              <a:spcAft>
                <a:spcPts val="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Customised data searches / outputs</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0200" algn="l" rtl="0">
              <a:lnSpc>
                <a:spcPct val="115000"/>
              </a:lnSpc>
              <a:spcBef>
                <a:spcPts val="0"/>
              </a:spcBef>
              <a:spcAft>
                <a:spcPts val="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Connections with other systems (e.g. ScienceOpen’s BookMetaHub, PKP’s Open Monograph Press)</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0200" algn="l" rtl="0">
              <a:lnSpc>
                <a:spcPct val="115000"/>
              </a:lnSpc>
              <a:spcBef>
                <a:spcPts val="0"/>
              </a:spcBef>
              <a:spcAft>
                <a:spcPts val="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Repository deposits (data &amp; content) via the Thoth Archiving Network</a:t>
            </a:r>
            <a:endParaRPr sz="1600" dirty="0">
              <a:solidFill>
                <a:schemeClr val="dk1"/>
              </a:solidFill>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pic>
        <p:nvPicPr>
          <p:cNvPr id="147" name="Google Shape;147;p25" descr="A list of like-minded community-led initiatives that Thoth is collaborating with, including the Copim community, ScholarLed, SciELO Books, Curtin Open Knowledge Initiative (COKI), OAPEN, the Directory of Open Access Books (DOAB), the Public Knowledge Project's Open Monograph Press (OMP), ScienceOpen's BookMetaHub, and the Open Book Collective.&#10;"/>
          <p:cNvPicPr preferRelativeResize="0"/>
          <p:nvPr/>
        </p:nvPicPr>
        <p:blipFill rotWithShape="1">
          <a:blip r:embed="rId3">
            <a:alphaModFix/>
          </a:blip>
          <a:srcRect t="27787"/>
          <a:stretch/>
        </p:blipFill>
        <p:spPr>
          <a:xfrm>
            <a:off x="336688" y="1702750"/>
            <a:ext cx="8470624" cy="3440750"/>
          </a:xfrm>
          <a:prstGeom prst="rect">
            <a:avLst/>
          </a:prstGeom>
          <a:noFill/>
          <a:ln>
            <a:noFill/>
          </a:ln>
        </p:spPr>
      </p:pic>
      <p:pic>
        <p:nvPicPr>
          <p:cNvPr id="148" name="Google Shape;148;p25">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2754630" y="0"/>
            <a:ext cx="3363889" cy="1100832"/>
          </a:xfrm>
          <a:prstGeom prst="rect">
            <a:avLst/>
          </a:prstGeom>
          <a:noFill/>
          <a:ln>
            <a:noFill/>
          </a:ln>
        </p:spPr>
      </p:pic>
      <p:sp>
        <p:nvSpPr>
          <p:cNvPr id="149" name="Google Shape;149;p25" descr="An overview of community-led initatives that Thoth is collaborating with, including the logos of: OAPEN, Curtin Open Knowledge Initative, SciELO Books, ScholarLed, the Public Knowledge Project's Open Monograph Press (OMP), ScienceOpen's BookMetaHub, the Directory of Open Access Books (DOAB), the Copim community and the Open Book Collective (OBC)."/>
          <p:cNvSpPr txBox="1">
            <a:spLocks noGrp="1"/>
          </p:cNvSpPr>
          <p:nvPr>
            <p:ph type="title"/>
          </p:nvPr>
        </p:nvSpPr>
        <p:spPr>
          <a:xfrm>
            <a:off x="952175" y="1080325"/>
            <a:ext cx="7469100" cy="1265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SzPts val="990"/>
              <a:buNone/>
            </a:pPr>
            <a:r>
              <a:rPr lang="en" sz="2360" dirty="0">
                <a:latin typeface="Comfortaa"/>
                <a:ea typeface="Comfortaa"/>
                <a:cs typeface="Comfortaa"/>
                <a:sym typeface="Comfortaa"/>
              </a:rPr>
              <a:t>Collaborations with like-minded community-led intitaitives</a:t>
            </a:r>
            <a:endParaRPr sz="2360" dirty="0">
              <a:latin typeface="Comfortaa"/>
              <a:ea typeface="Comfortaa"/>
              <a:cs typeface="Comfortaa"/>
              <a:sym typeface="Comforta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5" name="Google Shape;155;p26">
            <a:extLst>
              <a:ext uri="{C183D7F6-B498-43B3-948B-1728B52AA6E4}">
                <adec:decorative xmlns:adec="http://schemas.microsoft.com/office/drawing/2017/decorative" val="0"/>
              </a:ext>
            </a:extLst>
          </p:cNvPr>
          <p:cNvSpPr txBox="1">
            <a:spLocks noGrp="1"/>
          </p:cNvSpPr>
          <p:nvPr>
            <p:ph type="title"/>
          </p:nvPr>
        </p:nvSpPr>
        <p:spPr>
          <a:xfrm>
            <a:off x="2419250" y="290675"/>
            <a:ext cx="5984400" cy="702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860" b="1" dirty="0">
                <a:latin typeface="Comfortaa"/>
                <a:ea typeface="Comfortaa"/>
                <a:cs typeface="Comfortaa"/>
                <a:sym typeface="Comfortaa"/>
              </a:rPr>
              <a:t>Next steps</a:t>
            </a:r>
            <a:endParaRPr sz="2860" b="1" dirty="0">
              <a:latin typeface="Comfortaa"/>
              <a:ea typeface="Comfortaa"/>
              <a:cs typeface="Comfortaa"/>
              <a:sym typeface="Comfortaa"/>
            </a:endParaRPr>
          </a:p>
        </p:txBody>
      </p:sp>
      <p:sp>
        <p:nvSpPr>
          <p:cNvPr id="154" name="Google Shape;154;p26">
            <a:extLst>
              <a:ext uri="{C183D7F6-B498-43B3-948B-1728B52AA6E4}">
                <adec:decorative xmlns:adec="http://schemas.microsoft.com/office/drawing/2017/decorative" val="0"/>
              </a:ext>
            </a:extLst>
          </p:cNvPr>
          <p:cNvSpPr txBox="1"/>
          <p:nvPr/>
        </p:nvSpPr>
        <p:spPr>
          <a:xfrm>
            <a:off x="2264625" y="1132325"/>
            <a:ext cx="6576900" cy="3529141"/>
          </a:xfrm>
          <a:prstGeom prst="rect">
            <a:avLst/>
          </a:prstGeom>
          <a:noFill/>
          <a:ln>
            <a:noFill/>
          </a:ln>
        </p:spPr>
        <p:txBody>
          <a:bodyPr spcFirstLastPara="1" wrap="square" lIns="91425" tIns="91425" rIns="91425" bIns="91425" anchor="t" anchorCtr="0">
            <a:spAutoFit/>
          </a:bodyPr>
          <a:lstStyle/>
          <a:p>
            <a:pPr marL="457200" lvl="0" indent="-336550" algn="l" rtl="0">
              <a:lnSpc>
                <a:spcPct val="115000"/>
              </a:lnSpc>
              <a:spcBef>
                <a:spcPts val="0"/>
              </a:spcBef>
              <a:spcAft>
                <a:spcPts val="0"/>
              </a:spcAft>
              <a:buClr>
                <a:schemeClr val="dk1"/>
              </a:buClr>
              <a:buSzPts val="17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Improving UX, and formalising Thoth SaaS model</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6550" algn="l" rtl="0">
              <a:lnSpc>
                <a:spcPct val="115000"/>
              </a:lnSpc>
              <a:spcBef>
                <a:spcPts val="1000"/>
              </a:spcBef>
              <a:spcAft>
                <a:spcPts val="0"/>
              </a:spcAft>
              <a:buClr>
                <a:schemeClr val="dk1"/>
              </a:buClr>
              <a:buSzPts val="17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Improving bibliodiversity: extension of the geographic and linguistic reach beyond anglophone countries – integrating multilingual UX, outreach to non-English publishers (e.g. Europe &amp; SciELO Books)</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6550" algn="l" rtl="0">
              <a:lnSpc>
                <a:spcPct val="115000"/>
              </a:lnSpc>
              <a:spcBef>
                <a:spcPts val="1000"/>
              </a:spcBef>
              <a:spcAft>
                <a:spcPts val="0"/>
              </a:spcAft>
              <a:buClr>
                <a:schemeClr val="dk1"/>
              </a:buClr>
              <a:buSzPts val="17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Enhancing interoperability with other open infrastructures, e.g. PKP’s Open Monograph Press, COKI’s Books Analytics Dashboard project; integration with OpenAlex &amp; Wikidata, etc. </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6550" algn="l" rtl="0">
              <a:lnSpc>
                <a:spcPct val="115000"/>
              </a:lnSpc>
              <a:spcBef>
                <a:spcPts val="1000"/>
              </a:spcBef>
              <a:spcAft>
                <a:spcPts val="1000"/>
              </a:spcAft>
              <a:buClr>
                <a:schemeClr val="dk1"/>
              </a:buClr>
              <a:buSzPts val="17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Creating a network of National Libraries to host &amp; archive OA books as part of the </a:t>
            </a:r>
            <a:r>
              <a:rPr lang="en" sz="1600" b="1" dirty="0">
                <a:solidFill>
                  <a:schemeClr val="dk1"/>
                </a:solidFill>
                <a:latin typeface="Avenir Book" panose="020B0503020203020204" pitchFamily="34" charset="-78"/>
                <a:ea typeface="Avenir"/>
                <a:cs typeface="Avenir Book" panose="020B0503020203020204" pitchFamily="34" charset="-78"/>
                <a:sym typeface="Avenir"/>
              </a:rPr>
              <a:t>Thoth Archiving Network</a:t>
            </a:r>
            <a:endParaRPr sz="1600" b="1" dirty="0">
              <a:solidFill>
                <a:schemeClr val="dk1"/>
              </a:solidFill>
              <a:latin typeface="Avenir Book" panose="020B0503020203020204" pitchFamily="34" charset="-78"/>
              <a:ea typeface="Avenir"/>
              <a:cs typeface="Avenir Book" panose="020B0503020203020204" pitchFamily="34" charset="-78"/>
              <a:sym typeface="Avenir"/>
            </a:endParaRPr>
          </a:p>
        </p:txBody>
      </p:sp>
      <p:pic>
        <p:nvPicPr>
          <p:cNvPr id="156" name="Google Shape;156;p26">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rot="-5400000">
            <a:off x="-1050662" y="1907110"/>
            <a:ext cx="4463002" cy="13292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7"/>
          <p:cNvSpPr txBox="1">
            <a:spLocks noGrp="1"/>
          </p:cNvSpPr>
          <p:nvPr>
            <p:ph type="title"/>
          </p:nvPr>
        </p:nvSpPr>
        <p:spPr>
          <a:xfrm>
            <a:off x="4572000" y="526350"/>
            <a:ext cx="4456500" cy="40908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dirty="0">
                <a:latin typeface="Comfortaa"/>
                <a:ea typeface="Comfortaa"/>
                <a:cs typeface="Comfortaa"/>
                <a:sym typeface="Comfortaa"/>
              </a:rPr>
              <a:t>Thoth </a:t>
            </a:r>
            <a:endParaRPr dirty="0">
              <a:latin typeface="Comfortaa"/>
              <a:ea typeface="Comfortaa"/>
              <a:cs typeface="Comfortaa"/>
              <a:sym typeface="Comfortaa"/>
            </a:endParaRPr>
          </a:p>
          <a:p>
            <a:pPr marL="0" lvl="0" indent="0" algn="l" rtl="0">
              <a:spcBef>
                <a:spcPts val="0"/>
              </a:spcBef>
              <a:spcAft>
                <a:spcPts val="0"/>
              </a:spcAft>
              <a:buNone/>
            </a:pPr>
            <a:r>
              <a:rPr lang="en" dirty="0">
                <a:latin typeface="Comfortaa"/>
                <a:ea typeface="Comfortaa"/>
                <a:cs typeface="Comfortaa"/>
                <a:sym typeface="Comfortaa"/>
              </a:rPr>
              <a:t>Archiving</a:t>
            </a:r>
            <a:endParaRPr dirty="0">
              <a:latin typeface="Comfortaa"/>
              <a:ea typeface="Comfortaa"/>
              <a:cs typeface="Comfortaa"/>
              <a:sym typeface="Comfortaa"/>
            </a:endParaRPr>
          </a:p>
          <a:p>
            <a:pPr marL="0" lvl="0" indent="0" algn="l" rtl="0">
              <a:spcBef>
                <a:spcPts val="0"/>
              </a:spcBef>
              <a:spcAft>
                <a:spcPts val="0"/>
              </a:spcAft>
              <a:buNone/>
            </a:pPr>
            <a:r>
              <a:rPr lang="en" dirty="0">
                <a:latin typeface="Comfortaa"/>
                <a:ea typeface="Comfortaa"/>
                <a:cs typeface="Comfortaa"/>
                <a:sym typeface="Comfortaa"/>
              </a:rPr>
              <a:t>Network</a:t>
            </a:r>
            <a:endParaRPr dirty="0">
              <a:latin typeface="Comfortaa"/>
              <a:ea typeface="Comfortaa"/>
              <a:cs typeface="Comfortaa"/>
              <a:sym typeface="Comfortaa"/>
            </a:endParaRPr>
          </a:p>
        </p:txBody>
      </p:sp>
      <p:pic>
        <p:nvPicPr>
          <p:cNvPr id="162" name="Google Shape;162;p27">
            <a:extLst>
              <a:ext uri="{C183D7F6-B498-43B3-948B-1728B52AA6E4}">
                <adec:decorative xmlns:adec="http://schemas.microsoft.com/office/drawing/2017/decorative" val="1"/>
              </a:ext>
            </a:extLst>
          </p:cNvPr>
          <p:cNvPicPr preferRelativeResize="0"/>
          <p:nvPr/>
        </p:nvPicPr>
        <p:blipFill rotWithShape="1">
          <a:blip r:embed="rId3">
            <a:alphaModFix/>
          </a:blip>
          <a:srcRect l="-1230" t="7490" r="1230" b="13991"/>
          <a:stretch/>
        </p:blipFill>
        <p:spPr>
          <a:xfrm>
            <a:off x="-97850" y="0"/>
            <a:ext cx="4340724" cy="5143501"/>
          </a:xfrm>
          <a:prstGeom prst="rect">
            <a:avLst/>
          </a:prstGeom>
          <a:noFill/>
          <a:ln>
            <a:noFill/>
          </a:ln>
        </p:spPr>
      </p:pic>
      <p:sp>
        <p:nvSpPr>
          <p:cNvPr id="163" name="Google Shape;163;p27"/>
          <p:cNvSpPr txBox="1"/>
          <p:nvPr/>
        </p:nvSpPr>
        <p:spPr>
          <a:xfrm>
            <a:off x="4242874" y="4927800"/>
            <a:ext cx="1636500" cy="215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dirty="0">
                <a:solidFill>
                  <a:schemeClr val="dk1"/>
                </a:solidFill>
                <a:latin typeface="Avenir Book" panose="020B0503020203020204" pitchFamily="34" charset="-78"/>
                <a:ea typeface="Avenir"/>
                <a:cs typeface="Avenir Book" panose="020B0503020203020204" pitchFamily="34" charset="-78"/>
                <a:sym typeface="Avenir"/>
              </a:rPr>
              <a:t>Photo by</a:t>
            </a:r>
            <a:r>
              <a:rPr lang="en" sz="800" dirty="0">
                <a:solidFill>
                  <a:schemeClr val="dk1"/>
                </a:solidFill>
                <a:uFill>
                  <a:noFill/>
                </a:uFill>
                <a:latin typeface="Avenir Book" panose="020B0503020203020204" pitchFamily="34" charset="-78"/>
                <a:ea typeface="Avenir"/>
                <a:cs typeface="Avenir Book" panose="020B0503020203020204" pitchFamily="34" charset="-78"/>
                <a:sym typeface="Avenir"/>
                <a:hlinkClick r:id="rId4">
                  <a:extLst>
                    <a:ext uri="{A12FA001-AC4F-418D-AE19-62706E023703}">
                      <ahyp:hlinkClr xmlns:ahyp="http://schemas.microsoft.com/office/drawing/2018/hyperlinkcolor" val="tx"/>
                    </a:ext>
                  </a:extLst>
                </a:hlinkClick>
              </a:rPr>
              <a:t> </a:t>
            </a:r>
            <a:r>
              <a:rPr lang="en" sz="800" u="sng" dirty="0">
                <a:solidFill>
                  <a:schemeClr val="hlink"/>
                </a:solidFill>
                <a:latin typeface="Avenir Book" panose="020B0503020203020204" pitchFamily="34" charset="-78"/>
                <a:ea typeface="Avenir"/>
                <a:cs typeface="Avenir Book" panose="020B0503020203020204" pitchFamily="34" charset="-78"/>
                <a:sym typeface="Avenir"/>
                <a:hlinkClick r:id="rId4"/>
              </a:rPr>
              <a:t>Asal Lotfi</a:t>
            </a:r>
            <a:r>
              <a:rPr lang="en" sz="800" dirty="0">
                <a:solidFill>
                  <a:schemeClr val="dk1"/>
                </a:solidFill>
                <a:latin typeface="Avenir Book" panose="020B0503020203020204" pitchFamily="34" charset="-78"/>
                <a:ea typeface="Avenir"/>
                <a:cs typeface="Avenir Book" panose="020B0503020203020204" pitchFamily="34" charset="-78"/>
                <a:sym typeface="Avenir"/>
              </a:rPr>
              <a:t> on</a:t>
            </a:r>
            <a:r>
              <a:rPr lang="en" sz="800" dirty="0">
                <a:solidFill>
                  <a:schemeClr val="dk1"/>
                </a:solidFill>
                <a:uFill>
                  <a:noFill/>
                </a:uFill>
                <a:latin typeface="Avenir Book" panose="020B0503020203020204" pitchFamily="34" charset="-78"/>
                <a:ea typeface="Avenir"/>
                <a:cs typeface="Avenir Book" panose="020B0503020203020204" pitchFamily="34" charset="-78"/>
                <a:sym typeface="Avenir"/>
                <a:hlinkClick r:id="rId5">
                  <a:extLst>
                    <a:ext uri="{A12FA001-AC4F-418D-AE19-62706E023703}">
                      <ahyp:hlinkClr xmlns:ahyp="http://schemas.microsoft.com/office/drawing/2018/hyperlinkcolor" val="tx"/>
                    </a:ext>
                  </a:extLst>
                </a:hlinkClick>
              </a:rPr>
              <a:t> </a:t>
            </a:r>
            <a:r>
              <a:rPr lang="en" sz="800" u="sng" dirty="0">
                <a:solidFill>
                  <a:schemeClr val="hlink"/>
                </a:solidFill>
                <a:latin typeface="Avenir Book" panose="020B0503020203020204" pitchFamily="34" charset="-78"/>
                <a:ea typeface="Avenir"/>
                <a:cs typeface="Avenir Book" panose="020B0503020203020204" pitchFamily="34" charset="-78"/>
                <a:sym typeface="Avenir"/>
                <a:hlinkClick r:id="rId5"/>
              </a:rPr>
              <a:t>Unsplash</a:t>
            </a:r>
            <a:endParaRPr sz="1100" dirty="0">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latin typeface="Comfortaa"/>
                <a:ea typeface="Comfortaa"/>
                <a:cs typeface="Comfortaa"/>
                <a:sym typeface="Comfortaa"/>
              </a:rPr>
              <a:t>Thoth Archiving Network - Introduction</a:t>
            </a:r>
            <a:endParaRPr dirty="0">
              <a:latin typeface="Comfortaa"/>
              <a:ea typeface="Comfortaa"/>
              <a:cs typeface="Comfortaa"/>
              <a:sym typeface="Comfortaa"/>
            </a:endParaRPr>
          </a:p>
        </p:txBody>
      </p:sp>
      <p:sp>
        <p:nvSpPr>
          <p:cNvPr id="169" name="Google Shape;169;p28"/>
          <p:cNvSpPr txBox="1">
            <a:spLocks noGrp="1"/>
          </p:cNvSpPr>
          <p:nvPr>
            <p:ph type="body" idx="1"/>
          </p:nvPr>
        </p:nvSpPr>
        <p:spPr>
          <a:xfrm>
            <a:off x="277225" y="1298673"/>
            <a:ext cx="7824000" cy="3555351"/>
          </a:xfrm>
          <a:prstGeom prst="rect">
            <a:avLst/>
          </a:prstGeom>
        </p:spPr>
        <p:txBody>
          <a:bodyPr spcFirstLastPara="1" wrap="square" lIns="91425" tIns="91425" rIns="91425" bIns="91425" anchor="t" anchorCtr="0">
            <a:normAutofit fontScale="85000" lnSpcReduction="10000"/>
          </a:bodyPr>
          <a:lstStyle/>
          <a:p>
            <a:pPr marL="0" lvl="0" indent="0" algn="l" rtl="0">
              <a:spcBef>
                <a:spcPts val="0"/>
              </a:spcBef>
              <a:spcAft>
                <a:spcPts val="0"/>
              </a:spcAft>
              <a:buNone/>
            </a:pPr>
            <a:r>
              <a:rPr lang="en" b="1" dirty="0">
                <a:latin typeface="Avenir Book" panose="020B0503020203020204" pitchFamily="34" charset="-78"/>
                <a:ea typeface="Avenir"/>
                <a:cs typeface="Avenir Book" panose="020B0503020203020204" pitchFamily="34" charset="-78"/>
                <a:sym typeface="Avenir"/>
              </a:rPr>
              <a:t>What is the Thoth Archiving Network?</a:t>
            </a:r>
            <a:endParaRPr b="1" dirty="0">
              <a:latin typeface="Avenir Book" panose="020B0503020203020204" pitchFamily="34" charset="-78"/>
              <a:ea typeface="Avenir"/>
              <a:cs typeface="Avenir Book" panose="020B0503020203020204" pitchFamily="34" charset="-78"/>
              <a:sym typeface="Avenir"/>
            </a:endParaRPr>
          </a:p>
          <a:p>
            <a:pPr marL="457200" lvl="0" indent="-334327" algn="l" rtl="0">
              <a:spcBef>
                <a:spcPts val="1200"/>
              </a:spcBef>
              <a:spcAft>
                <a:spcPts val="0"/>
              </a:spcAft>
              <a:buSzPct val="100000"/>
              <a:buFont typeface="Avenir"/>
              <a:buChar char="●"/>
            </a:pPr>
            <a:r>
              <a:rPr lang="en" dirty="0">
                <a:latin typeface="Avenir Book" panose="020B0503020203020204" pitchFamily="34" charset="-78"/>
                <a:ea typeface="Avenir"/>
                <a:cs typeface="Avenir Book" panose="020B0503020203020204" pitchFamily="34" charset="-78"/>
                <a:sym typeface="Avenir"/>
              </a:rPr>
              <a:t>A network of participating institutional repositories that agree to accept open access monographs published by small, scholar-led, and library-based OA publishers that have no existing archiving or preservation arrangements</a:t>
            </a:r>
            <a:br>
              <a:rPr lang="en" dirty="0">
                <a:latin typeface="Avenir Book" panose="020B0503020203020204" pitchFamily="34" charset="-78"/>
                <a:ea typeface="Avenir"/>
                <a:cs typeface="Avenir Book" panose="020B0503020203020204" pitchFamily="34" charset="-78"/>
                <a:sym typeface="Avenir"/>
              </a:rPr>
            </a:br>
            <a:endParaRPr dirty="0">
              <a:latin typeface="Avenir Book" panose="020B0503020203020204" pitchFamily="34" charset="-78"/>
              <a:ea typeface="Avenir"/>
              <a:cs typeface="Avenir Book" panose="020B0503020203020204" pitchFamily="34" charset="-78"/>
              <a:sym typeface="Avenir"/>
            </a:endParaRPr>
          </a:p>
          <a:p>
            <a:pPr marL="457200" lvl="0" indent="-334327" algn="l" rtl="0">
              <a:spcBef>
                <a:spcPts val="0"/>
              </a:spcBef>
              <a:spcAft>
                <a:spcPts val="0"/>
              </a:spcAft>
              <a:buSzPct val="100000"/>
              <a:buFont typeface="Avenir"/>
              <a:buChar char="●"/>
            </a:pPr>
            <a:r>
              <a:rPr lang="en" dirty="0">
                <a:latin typeface="Avenir Book" panose="020B0503020203020204" pitchFamily="34" charset="-78"/>
                <a:ea typeface="Avenir"/>
                <a:cs typeface="Avenir Book" panose="020B0503020203020204" pitchFamily="34" charset="-78"/>
                <a:sym typeface="Avenir"/>
              </a:rPr>
              <a:t>Publishers click to deposit (through Thoth) their published OA monographs into a repository as an archiving option to protect against complete loss of their catalogue in case they cease to operate</a:t>
            </a:r>
            <a:br>
              <a:rPr lang="en" dirty="0">
                <a:latin typeface="Avenir Book" panose="020B0503020203020204" pitchFamily="34" charset="-78"/>
                <a:ea typeface="Avenir"/>
                <a:cs typeface="Avenir Book" panose="020B0503020203020204" pitchFamily="34" charset="-78"/>
                <a:sym typeface="Avenir"/>
              </a:rPr>
            </a:br>
            <a:endParaRPr dirty="0">
              <a:latin typeface="Avenir Book" panose="020B0503020203020204" pitchFamily="34" charset="-78"/>
              <a:ea typeface="Avenir"/>
              <a:cs typeface="Avenir Book" panose="020B0503020203020204" pitchFamily="34" charset="-78"/>
              <a:sym typeface="Avenir"/>
            </a:endParaRPr>
          </a:p>
          <a:p>
            <a:pPr marL="457200" lvl="0" indent="-334327" algn="l" rtl="0">
              <a:spcBef>
                <a:spcPts val="0"/>
              </a:spcBef>
              <a:spcAft>
                <a:spcPts val="0"/>
              </a:spcAft>
              <a:buSzPct val="100000"/>
              <a:buFont typeface="Avenir"/>
              <a:buChar char="●"/>
            </a:pPr>
            <a:r>
              <a:rPr lang="en" dirty="0">
                <a:latin typeface="Avenir Book" panose="020B0503020203020204" pitchFamily="34" charset="-78"/>
                <a:ea typeface="Avenir"/>
                <a:cs typeface="Avenir Book" panose="020B0503020203020204" pitchFamily="34" charset="-78"/>
                <a:sym typeface="Avenir"/>
              </a:rPr>
              <a:t>Participating institutional repositories can specify which publishers, subjects/research areas, and the amount of content deposited</a:t>
            </a:r>
            <a:br>
              <a:rPr lang="en" dirty="0">
                <a:latin typeface="Avenir Book" panose="020B0503020203020204" pitchFamily="34" charset="-78"/>
                <a:ea typeface="Avenir"/>
                <a:cs typeface="Avenir Book" panose="020B0503020203020204" pitchFamily="34" charset="-78"/>
                <a:sym typeface="Avenir"/>
              </a:rPr>
            </a:br>
            <a:endParaRPr dirty="0">
              <a:latin typeface="Avenir Book" panose="020B0503020203020204" pitchFamily="34" charset="-78"/>
              <a:ea typeface="Avenir"/>
              <a:cs typeface="Avenir Book" panose="020B0503020203020204" pitchFamily="34" charset="-78"/>
              <a:sym typeface="Avenir"/>
            </a:endParaRPr>
          </a:p>
          <a:p>
            <a:pPr marL="457200" lvl="0" indent="-334327" algn="l" rtl="0">
              <a:spcBef>
                <a:spcPts val="0"/>
              </a:spcBef>
              <a:spcAft>
                <a:spcPts val="0"/>
              </a:spcAft>
              <a:buSzPct val="100000"/>
              <a:buFont typeface="Avenir"/>
              <a:buChar char="●"/>
            </a:pPr>
            <a:r>
              <a:rPr lang="en" dirty="0">
                <a:latin typeface="Avenir Book" panose="020B0503020203020204" pitchFamily="34" charset="-78"/>
                <a:ea typeface="Avenir"/>
                <a:cs typeface="Avenir Book" panose="020B0503020203020204" pitchFamily="34" charset="-78"/>
                <a:sym typeface="Avenir"/>
              </a:rPr>
              <a:t>Will also employ web-archiving platforms such as the Internet Archive &amp; Zenodo</a:t>
            </a:r>
            <a:endParaRPr dirty="0">
              <a:latin typeface="Avenir Book" panose="020B0503020203020204" pitchFamily="34" charset="-78"/>
              <a:ea typeface="Avenir"/>
              <a:cs typeface="Avenir Book" panose="020B0503020203020204" pitchFamily="34" charset="-78"/>
              <a:sym typeface="Avenir"/>
            </a:endParaRPr>
          </a:p>
        </p:txBody>
      </p:sp>
      <p:pic>
        <p:nvPicPr>
          <p:cNvPr id="170" name="Google Shape;170;p28">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7618675" y="0"/>
            <a:ext cx="1136205" cy="129867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9"/>
          <p:cNvSpPr txBox="1">
            <a:spLocks noGrp="1"/>
          </p:cNvSpPr>
          <p:nvPr>
            <p:ph type="title"/>
          </p:nvPr>
        </p:nvSpPr>
        <p:spPr>
          <a:xfrm>
            <a:off x="311700" y="141650"/>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latin typeface="Comfortaa"/>
                <a:ea typeface="Comfortaa"/>
                <a:cs typeface="Comfortaa"/>
                <a:sym typeface="Comfortaa"/>
              </a:rPr>
              <a:t>Thoth Archiving Network: Outlook</a:t>
            </a:r>
            <a:br>
              <a:rPr lang="en" dirty="0">
                <a:latin typeface="Comfortaa"/>
                <a:ea typeface="Comfortaa"/>
                <a:cs typeface="Comfortaa"/>
                <a:sym typeface="Comfortaa"/>
              </a:rPr>
            </a:br>
            <a:endParaRPr dirty="0">
              <a:latin typeface="Comfortaa"/>
              <a:ea typeface="Comfortaa"/>
              <a:cs typeface="Comfortaa"/>
              <a:sym typeface="Comfortaa"/>
            </a:endParaRPr>
          </a:p>
        </p:txBody>
      </p:sp>
      <p:sp>
        <p:nvSpPr>
          <p:cNvPr id="176" name="Google Shape;176;p29"/>
          <p:cNvSpPr txBox="1">
            <a:spLocks noGrp="1"/>
          </p:cNvSpPr>
          <p:nvPr>
            <p:ph type="body" idx="1"/>
          </p:nvPr>
        </p:nvSpPr>
        <p:spPr>
          <a:xfrm>
            <a:off x="311700" y="863550"/>
            <a:ext cx="8520600" cy="3416400"/>
          </a:xfrm>
          <a:prstGeom prst="rect">
            <a:avLst/>
          </a:prstGeom>
        </p:spPr>
        <p:txBody>
          <a:bodyPr spcFirstLastPara="1" wrap="square" lIns="91425" tIns="91425" rIns="91425" bIns="91425" anchor="t" anchorCtr="0">
            <a:normAutofit fontScale="85000" lnSpcReduction="20000"/>
          </a:bodyPr>
          <a:lstStyle/>
          <a:p>
            <a:pPr marL="457200" lvl="0" indent="-325755" algn="l" rtl="0">
              <a:lnSpc>
                <a:spcPct val="110000"/>
              </a:lnSpc>
              <a:spcBef>
                <a:spcPts val="1000"/>
              </a:spcBef>
              <a:spcAft>
                <a:spcPts val="0"/>
              </a:spcAft>
              <a:buSzPct val="90000"/>
              <a:buFont typeface="Avenir"/>
              <a:buChar char="●"/>
            </a:pPr>
            <a:r>
              <a:rPr lang="en" sz="2000" dirty="0">
                <a:solidFill>
                  <a:srgbClr val="242841"/>
                </a:solidFill>
                <a:latin typeface="Avenir Book" panose="020B0503020203020204" pitchFamily="34" charset="-78"/>
                <a:ea typeface="Avenir"/>
                <a:cs typeface="Avenir Book" panose="020B0503020203020204" pitchFamily="34" charset="-78"/>
                <a:sym typeface="Avenir"/>
              </a:rPr>
              <a:t>Currently have proof-of-concept completed in Figshare, Eprints, and the Internet Archive. Dspace work continues with Cambridge University’s repository team.	</a:t>
            </a:r>
            <a:endParaRPr sz="2000" dirty="0">
              <a:solidFill>
                <a:srgbClr val="242841"/>
              </a:solidFill>
              <a:latin typeface="Avenir Book" panose="020B0503020203020204" pitchFamily="34" charset="-78"/>
              <a:ea typeface="Avenir"/>
              <a:cs typeface="Avenir Book" panose="020B0503020203020204" pitchFamily="34" charset="-78"/>
              <a:sym typeface="Avenir"/>
            </a:endParaRPr>
          </a:p>
          <a:p>
            <a:pPr marL="914400" lvl="1" indent="-304165" algn="l" rtl="0">
              <a:lnSpc>
                <a:spcPct val="110000"/>
              </a:lnSpc>
              <a:spcBef>
                <a:spcPts val="0"/>
              </a:spcBef>
              <a:spcAft>
                <a:spcPts val="0"/>
              </a:spcAft>
              <a:buSzPct val="70000"/>
              <a:buFont typeface="Avenir"/>
              <a:buChar char="○"/>
            </a:pPr>
            <a:r>
              <a:rPr lang="en" sz="2000" u="sng" dirty="0">
                <a:solidFill>
                  <a:schemeClr val="hlink"/>
                </a:solidFill>
                <a:latin typeface="Avenir Book" panose="020B0503020203020204" pitchFamily="34" charset="-78"/>
                <a:ea typeface="Avenir"/>
                <a:cs typeface="Avenir Book" panose="020B0503020203020204" pitchFamily="34" charset="-78"/>
                <a:sym typeface="Avenir"/>
                <a:hlinkClick r:id="rId3"/>
              </a:rPr>
              <a:t>PubPub by Ross Higman on programmatic archiving into the IA</a:t>
            </a:r>
            <a:endParaRPr sz="2000" u="sng" dirty="0">
              <a:solidFill>
                <a:schemeClr val="hlink"/>
              </a:solidFill>
              <a:latin typeface="Avenir Book" panose="020B0503020203020204" pitchFamily="34" charset="-78"/>
              <a:ea typeface="Avenir"/>
              <a:cs typeface="Avenir Book" panose="020B0503020203020204" pitchFamily="34" charset="-78"/>
              <a:sym typeface="Avenir"/>
            </a:endParaRPr>
          </a:p>
          <a:p>
            <a:pPr marL="914400" lvl="1" indent="-304165" algn="l" rtl="0">
              <a:lnSpc>
                <a:spcPct val="110000"/>
              </a:lnSpc>
              <a:spcBef>
                <a:spcPts val="0"/>
              </a:spcBef>
              <a:spcAft>
                <a:spcPts val="0"/>
              </a:spcAft>
              <a:buSzPct val="70000"/>
              <a:buFont typeface="Avenir"/>
              <a:buChar char="○"/>
            </a:pPr>
            <a:r>
              <a:rPr lang="en" sz="2000" u="sng" dirty="0">
                <a:solidFill>
                  <a:schemeClr val="hlink"/>
                </a:solidFill>
                <a:latin typeface="Avenir Book" panose="020B0503020203020204" pitchFamily="34" charset="-78"/>
                <a:ea typeface="Avenir"/>
                <a:cs typeface="Avenir Book" panose="020B0503020203020204" pitchFamily="34" charset="-78"/>
                <a:sym typeface="Avenir"/>
                <a:hlinkClick r:id="rId4"/>
              </a:rPr>
              <a:t>Workflow experimentations with API, Python, and SWORD protocol</a:t>
            </a:r>
            <a:br>
              <a:rPr lang="en" sz="2000" u="sng" dirty="0">
                <a:solidFill>
                  <a:schemeClr val="hlink"/>
                </a:solidFill>
                <a:latin typeface="Avenir Book" panose="020B0503020203020204" pitchFamily="34" charset="-78"/>
                <a:ea typeface="Avenir"/>
                <a:cs typeface="Avenir Book" panose="020B0503020203020204" pitchFamily="34" charset="-78"/>
                <a:sym typeface="Avenir"/>
              </a:rPr>
            </a:br>
            <a:endParaRPr sz="2000" u="sng" dirty="0">
              <a:solidFill>
                <a:schemeClr val="hlink"/>
              </a:solidFill>
              <a:latin typeface="Avenir Book" panose="020B0503020203020204" pitchFamily="34" charset="-78"/>
              <a:ea typeface="Avenir"/>
              <a:cs typeface="Avenir Book" panose="020B0503020203020204" pitchFamily="34" charset="-78"/>
              <a:sym typeface="Avenir"/>
            </a:endParaRPr>
          </a:p>
          <a:p>
            <a:pPr marL="457200" lvl="0" indent="-325755" algn="l" rtl="0">
              <a:lnSpc>
                <a:spcPct val="110000"/>
              </a:lnSpc>
              <a:spcBef>
                <a:spcPts val="0"/>
              </a:spcBef>
              <a:spcAft>
                <a:spcPts val="0"/>
              </a:spcAft>
              <a:buSzPct val="90000"/>
              <a:buFont typeface="Avenir"/>
              <a:buChar char="●"/>
            </a:pPr>
            <a:r>
              <a:rPr lang="en" sz="2000" dirty="0">
                <a:solidFill>
                  <a:srgbClr val="242841"/>
                </a:solidFill>
                <a:latin typeface="Avenir Book" panose="020B0503020203020204" pitchFamily="34" charset="-78"/>
                <a:ea typeface="Avenir"/>
                <a:cs typeface="Avenir Book" panose="020B0503020203020204" pitchFamily="34" charset="-78"/>
                <a:sym typeface="Avenir"/>
              </a:rPr>
              <a:t>Additional university repositories in the UK and USA have agreed to join network pilot, with further collaboration beginning within the OBF project.</a:t>
            </a:r>
            <a:br>
              <a:rPr lang="en" sz="2000" dirty="0">
                <a:solidFill>
                  <a:srgbClr val="242841"/>
                </a:solidFill>
                <a:latin typeface="Avenir Book" panose="020B0503020203020204" pitchFamily="34" charset="-78"/>
                <a:ea typeface="Avenir"/>
                <a:cs typeface="Avenir Book" panose="020B0503020203020204" pitchFamily="34" charset="-78"/>
                <a:sym typeface="Avenir"/>
              </a:rPr>
            </a:br>
            <a:endParaRPr sz="2000" dirty="0">
              <a:solidFill>
                <a:srgbClr val="242841"/>
              </a:solidFill>
              <a:latin typeface="Avenir Book" panose="020B0503020203020204" pitchFamily="34" charset="-78"/>
              <a:ea typeface="Avenir"/>
              <a:cs typeface="Avenir Book" panose="020B0503020203020204" pitchFamily="34" charset="-78"/>
              <a:sym typeface="Avenir"/>
            </a:endParaRPr>
          </a:p>
          <a:p>
            <a:pPr marL="457200" lvl="0" indent="-325755" algn="l" rtl="0">
              <a:lnSpc>
                <a:spcPct val="110000"/>
              </a:lnSpc>
              <a:spcBef>
                <a:spcPts val="0"/>
              </a:spcBef>
              <a:spcAft>
                <a:spcPts val="0"/>
              </a:spcAft>
              <a:buSzPct val="90000"/>
              <a:buFont typeface="Avenir"/>
              <a:buChar char="●"/>
            </a:pPr>
            <a:r>
              <a:rPr lang="en" sz="2000" dirty="0">
                <a:solidFill>
                  <a:srgbClr val="242841"/>
                </a:solidFill>
                <a:latin typeface="Avenir Book" panose="020B0503020203020204" pitchFamily="34" charset="-78"/>
                <a:ea typeface="Avenir"/>
                <a:cs typeface="Avenir Book" panose="020B0503020203020204" pitchFamily="34" charset="-78"/>
                <a:sym typeface="Avenir"/>
              </a:rPr>
              <a:t>Development work continues toward archiving and preservation as part of the dissemination features in-progress within Thoth.</a:t>
            </a:r>
            <a:br>
              <a:rPr lang="en" sz="2000" dirty="0">
                <a:solidFill>
                  <a:srgbClr val="242841"/>
                </a:solidFill>
                <a:latin typeface="Avenir Book" panose="020B0503020203020204" pitchFamily="34" charset="-78"/>
                <a:ea typeface="Avenir"/>
                <a:cs typeface="Avenir Book" panose="020B0503020203020204" pitchFamily="34" charset="-78"/>
                <a:sym typeface="Avenir"/>
              </a:rPr>
            </a:br>
            <a:endParaRPr sz="2000" dirty="0">
              <a:solidFill>
                <a:srgbClr val="242841"/>
              </a:solidFill>
              <a:latin typeface="Avenir Book" panose="020B0503020203020204" pitchFamily="34" charset="-78"/>
              <a:ea typeface="Avenir"/>
              <a:cs typeface="Avenir Book" panose="020B0503020203020204" pitchFamily="34" charset="-78"/>
              <a:sym typeface="Avenir"/>
            </a:endParaRPr>
          </a:p>
          <a:p>
            <a:pPr marL="457200" lvl="0" indent="-325755" algn="l" rtl="0">
              <a:lnSpc>
                <a:spcPct val="110000"/>
              </a:lnSpc>
              <a:spcBef>
                <a:spcPts val="0"/>
              </a:spcBef>
              <a:spcAft>
                <a:spcPts val="0"/>
              </a:spcAft>
              <a:buSzPct val="90000"/>
              <a:buFont typeface="Avenir"/>
              <a:buChar char="●"/>
            </a:pPr>
            <a:r>
              <a:rPr lang="en" sz="2000" dirty="0">
                <a:solidFill>
                  <a:srgbClr val="242841"/>
                </a:solidFill>
                <a:latin typeface="Avenir Book" panose="020B0503020203020204" pitchFamily="34" charset="-78"/>
                <a:ea typeface="Avenir"/>
                <a:cs typeface="Avenir Book" panose="020B0503020203020204" pitchFamily="34" charset="-78"/>
                <a:sym typeface="Avenir"/>
              </a:rPr>
              <a:t>Aim is to simplify this process to a single “Send to archive” button. </a:t>
            </a:r>
            <a:endParaRPr dirty="0">
              <a:latin typeface="Avenir Book" panose="020B0503020203020204" pitchFamily="34" charset="-78"/>
              <a:ea typeface="Avenir"/>
              <a:cs typeface="Avenir Book" panose="020B0503020203020204" pitchFamily="34" charset="-78"/>
              <a:sym typeface="Avenir"/>
            </a:endParaRPr>
          </a:p>
        </p:txBody>
      </p:sp>
      <p:pic>
        <p:nvPicPr>
          <p:cNvPr id="177" name="Google Shape;177;p29">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2988972" y="4238575"/>
            <a:ext cx="3166053" cy="9416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3100" dirty="0">
                <a:solidFill>
                  <a:srgbClr val="242841"/>
                </a:solidFill>
                <a:latin typeface="Comfortaa"/>
                <a:ea typeface="Comfortaa"/>
                <a:cs typeface="Comfortaa"/>
                <a:sym typeface="Comfortaa"/>
              </a:rPr>
              <a:t>The small and scholar-led OA publisher</a:t>
            </a:r>
            <a:endParaRPr sz="2020" dirty="0">
              <a:latin typeface="Comfortaa"/>
              <a:ea typeface="Comfortaa"/>
              <a:cs typeface="Comfortaa"/>
              <a:sym typeface="Comfortaa"/>
            </a:endParaRPr>
          </a:p>
        </p:txBody>
      </p:sp>
      <p:sp>
        <p:nvSpPr>
          <p:cNvPr id="183" name="Google Shape;183;p30"/>
          <p:cNvSpPr txBox="1">
            <a:spLocks noGrp="1"/>
          </p:cNvSpPr>
          <p:nvPr>
            <p:ph type="body" idx="1"/>
          </p:nvPr>
        </p:nvSpPr>
        <p:spPr>
          <a:xfrm>
            <a:off x="478275" y="1242100"/>
            <a:ext cx="7499100" cy="3416400"/>
          </a:xfrm>
          <a:prstGeom prst="rect">
            <a:avLst/>
          </a:prstGeom>
        </p:spPr>
        <p:txBody>
          <a:bodyPr spcFirstLastPara="1" wrap="square" lIns="91425" tIns="91425" rIns="91425" bIns="91425" anchor="t" anchorCtr="0">
            <a:noAutofit/>
          </a:bodyPr>
          <a:lstStyle/>
          <a:p>
            <a:pPr marL="457200" lvl="0" indent="-323850" algn="l" rtl="0">
              <a:lnSpc>
                <a:spcPct val="110000"/>
              </a:lnSpc>
              <a:spcBef>
                <a:spcPts val="1000"/>
              </a:spcBef>
              <a:spcAft>
                <a:spcPts val="0"/>
              </a:spcAft>
              <a:buClr>
                <a:srgbClr val="666666"/>
              </a:buClr>
              <a:buSzPts val="1500"/>
              <a:buFont typeface="Avenir"/>
              <a:buChar char="●"/>
            </a:pPr>
            <a:r>
              <a:rPr lang="en" sz="1400" dirty="0">
                <a:solidFill>
                  <a:schemeClr val="accent2"/>
                </a:solidFill>
                <a:latin typeface="Avenir Book" panose="020B0503020203020204" pitchFamily="34" charset="-78"/>
                <a:ea typeface="Avenir"/>
                <a:cs typeface="Avenir Book" panose="020B0503020203020204" pitchFamily="34" charset="-78"/>
                <a:sym typeface="Avenir"/>
              </a:rPr>
              <a:t>Publishers who are very small, independent publishers, often run by a single scholar/academic or a small team</a:t>
            </a:r>
            <a:endParaRPr sz="1400" dirty="0">
              <a:solidFill>
                <a:schemeClr val="accent2"/>
              </a:solidFill>
              <a:latin typeface="Avenir Book" panose="020B0503020203020204" pitchFamily="34" charset="-78"/>
              <a:ea typeface="Avenir"/>
              <a:cs typeface="Avenir Book" panose="020B0503020203020204" pitchFamily="34" charset="-78"/>
              <a:sym typeface="Avenir"/>
            </a:endParaRPr>
          </a:p>
          <a:p>
            <a:pPr marL="457200" lvl="0" indent="-323850" algn="l" rtl="0">
              <a:lnSpc>
                <a:spcPct val="110000"/>
              </a:lnSpc>
              <a:spcBef>
                <a:spcPts val="1000"/>
              </a:spcBef>
              <a:spcAft>
                <a:spcPts val="0"/>
              </a:spcAft>
              <a:buClr>
                <a:srgbClr val="666666"/>
              </a:buClr>
              <a:buSzPts val="1500"/>
              <a:buFont typeface="Avenir"/>
              <a:buChar char="●"/>
            </a:pPr>
            <a:r>
              <a:rPr lang="en" sz="1400" dirty="0">
                <a:solidFill>
                  <a:schemeClr val="accent2"/>
                </a:solidFill>
                <a:latin typeface="Avenir Book" panose="020B0503020203020204" pitchFamily="34" charset="-78"/>
                <a:ea typeface="Avenir"/>
                <a:cs typeface="Avenir Book" panose="020B0503020203020204" pitchFamily="34" charset="-78"/>
                <a:sym typeface="Avenir"/>
              </a:rPr>
              <a:t>Are not supported by any institutional funding and are not for profit</a:t>
            </a:r>
            <a:endParaRPr sz="1400" dirty="0">
              <a:solidFill>
                <a:schemeClr val="accent2"/>
              </a:solidFill>
              <a:latin typeface="Avenir Book" panose="020B0503020203020204" pitchFamily="34" charset="-78"/>
              <a:ea typeface="Avenir"/>
              <a:cs typeface="Avenir Book" panose="020B0503020203020204" pitchFamily="34" charset="-78"/>
              <a:sym typeface="Avenir"/>
            </a:endParaRPr>
          </a:p>
          <a:p>
            <a:pPr marL="457200" lvl="0" indent="-323850" algn="l" rtl="0">
              <a:lnSpc>
                <a:spcPct val="110000"/>
              </a:lnSpc>
              <a:spcBef>
                <a:spcPts val="1000"/>
              </a:spcBef>
              <a:spcAft>
                <a:spcPts val="0"/>
              </a:spcAft>
              <a:buClr>
                <a:srgbClr val="666666"/>
              </a:buClr>
              <a:buSzPts val="1500"/>
              <a:buFont typeface="Avenir"/>
              <a:buChar char="●"/>
            </a:pPr>
            <a:r>
              <a:rPr lang="en" sz="1400" dirty="0">
                <a:solidFill>
                  <a:schemeClr val="accent2"/>
                </a:solidFill>
                <a:latin typeface="Avenir Book" panose="020B0503020203020204" pitchFamily="34" charset="-78"/>
                <a:ea typeface="Avenir"/>
                <a:cs typeface="Avenir Book" panose="020B0503020203020204" pitchFamily="34" charset="-78"/>
                <a:sym typeface="Avenir"/>
              </a:rPr>
              <a:t>Usually have very limited resource: staff, financial, technological (</a:t>
            </a:r>
            <a:r>
              <a:rPr lang="en" sz="1400" u="sng" dirty="0">
                <a:solidFill>
                  <a:schemeClr val="accent2"/>
                </a:solidFill>
                <a:latin typeface="Avenir Book" panose="020B0503020203020204" pitchFamily="34" charset="-78"/>
                <a:ea typeface="Avenir"/>
                <a:cs typeface="Avenir Book" panose="020B0503020203020204" pitchFamily="34" charset="-78"/>
                <a:sym typeface="Avenir"/>
                <a:hlinkClick r:id="rId3">
                  <a:extLst>
                    <a:ext uri="{A12FA001-AC4F-418D-AE19-62706E023703}">
                      <ahyp:hlinkClr xmlns:ahyp="http://schemas.microsoft.com/office/drawing/2018/hyperlinkcolor" val="tx"/>
                    </a:ext>
                  </a:extLst>
                </a:hlinkClick>
              </a:rPr>
              <a:t>Barnes, Bell, et al, 2022</a:t>
            </a:r>
            <a:r>
              <a:rPr lang="en" sz="1400" dirty="0">
                <a:solidFill>
                  <a:schemeClr val="accent2"/>
                </a:solidFill>
                <a:latin typeface="Avenir Book" panose="020B0503020203020204" pitchFamily="34" charset="-78"/>
                <a:ea typeface="Avenir"/>
                <a:cs typeface="Avenir Book" panose="020B0503020203020204" pitchFamily="34" charset="-78"/>
                <a:sym typeface="Avenir"/>
              </a:rPr>
              <a:t>).</a:t>
            </a:r>
            <a:endParaRPr sz="1400" dirty="0">
              <a:solidFill>
                <a:schemeClr val="accent2"/>
              </a:solidFill>
              <a:latin typeface="Avenir Book" panose="020B0503020203020204" pitchFamily="34" charset="-78"/>
              <a:ea typeface="Avenir"/>
              <a:cs typeface="Avenir Book" panose="020B0503020203020204" pitchFamily="34" charset="-78"/>
              <a:sym typeface="Avenir"/>
            </a:endParaRPr>
          </a:p>
          <a:p>
            <a:pPr marL="457200" lvl="0" indent="-323850" algn="l" rtl="0">
              <a:lnSpc>
                <a:spcPct val="110000"/>
              </a:lnSpc>
              <a:spcBef>
                <a:spcPts val="1000"/>
              </a:spcBef>
              <a:spcAft>
                <a:spcPts val="0"/>
              </a:spcAft>
              <a:buClr>
                <a:srgbClr val="666666"/>
              </a:buClr>
              <a:buSzPts val="1500"/>
              <a:buFont typeface="Avenir"/>
              <a:buChar char="●"/>
            </a:pPr>
            <a:r>
              <a:rPr lang="en" sz="1400" dirty="0">
                <a:solidFill>
                  <a:schemeClr val="accent2"/>
                </a:solidFill>
                <a:latin typeface="Avenir Book" panose="020B0503020203020204" pitchFamily="34" charset="-78"/>
                <a:ea typeface="Avenir"/>
                <a:cs typeface="Avenir Book" panose="020B0503020203020204" pitchFamily="34" charset="-78"/>
                <a:sym typeface="Avenir"/>
              </a:rPr>
              <a:t>Due to this, many do not have any archiving or preservation safeguards in place</a:t>
            </a:r>
            <a:endParaRPr sz="1400" dirty="0">
              <a:solidFill>
                <a:schemeClr val="accent2"/>
              </a:solidFill>
              <a:latin typeface="Avenir Book" panose="020B0503020203020204" pitchFamily="34" charset="-78"/>
              <a:ea typeface="Avenir"/>
              <a:cs typeface="Avenir Book" panose="020B0503020203020204" pitchFamily="34" charset="-78"/>
              <a:sym typeface="Avenir"/>
            </a:endParaRPr>
          </a:p>
          <a:p>
            <a:pPr marL="457200" lvl="0" indent="-323850" algn="l" rtl="0">
              <a:lnSpc>
                <a:spcPct val="110000"/>
              </a:lnSpc>
              <a:spcBef>
                <a:spcPts val="1000"/>
              </a:spcBef>
              <a:spcAft>
                <a:spcPts val="0"/>
              </a:spcAft>
              <a:buClr>
                <a:srgbClr val="666666"/>
              </a:buClr>
              <a:buSzPts val="1500"/>
              <a:buFont typeface="Avenir"/>
              <a:buChar char="●"/>
            </a:pPr>
            <a:r>
              <a:rPr lang="en" sz="1400" dirty="0">
                <a:solidFill>
                  <a:schemeClr val="accent2"/>
                </a:solidFill>
                <a:latin typeface="Avenir Book" panose="020B0503020203020204" pitchFamily="34" charset="-78"/>
                <a:ea typeface="Avenir"/>
                <a:cs typeface="Avenir Book" panose="020B0503020203020204" pitchFamily="34" charset="-78"/>
                <a:sym typeface="Avenir"/>
              </a:rPr>
              <a:t>OA books therefore at risk, as part of the long tail of publishers that could ‘disappear’: An ongoing study investigating the preservation status of open access books (Laakso, Wise &amp; Snijder, 2022) follows in the footsteps of an earlier study (Laakso et all, 2020) which examined journal articles. </a:t>
            </a:r>
            <a:endParaRPr sz="1400" b="1" dirty="0">
              <a:solidFill>
                <a:schemeClr val="accent2"/>
              </a:solidFill>
              <a:latin typeface="Avenir Book" panose="020B0503020203020204" pitchFamily="34" charset="-78"/>
              <a:ea typeface="Avenir"/>
              <a:cs typeface="Avenir Book" panose="020B0503020203020204" pitchFamily="34" charset="-78"/>
              <a:sym typeface="Avenir"/>
            </a:endParaRPr>
          </a:p>
          <a:p>
            <a:pPr marL="457200" lvl="0" indent="-323850" algn="l" rtl="0">
              <a:lnSpc>
                <a:spcPct val="110000"/>
              </a:lnSpc>
              <a:spcBef>
                <a:spcPts val="1000"/>
              </a:spcBef>
              <a:spcAft>
                <a:spcPts val="1000"/>
              </a:spcAft>
              <a:buClr>
                <a:srgbClr val="666666"/>
              </a:buClr>
              <a:buSzPts val="1500"/>
              <a:buFont typeface="Avenir"/>
              <a:buChar char="●"/>
            </a:pPr>
            <a:r>
              <a:rPr lang="en" sz="1400" b="1" dirty="0">
                <a:solidFill>
                  <a:schemeClr val="accent2"/>
                </a:solidFill>
                <a:latin typeface="Avenir Book" panose="020B0503020203020204" pitchFamily="34" charset="-78"/>
                <a:ea typeface="Avenir"/>
                <a:cs typeface="Avenir Book" panose="020B0503020203020204" pitchFamily="34" charset="-78"/>
                <a:sym typeface="Avenir"/>
              </a:rPr>
              <a:t>Are valuable contributions to the scholarly record that need to be preserved</a:t>
            </a:r>
            <a:endParaRPr sz="1400" dirty="0">
              <a:solidFill>
                <a:schemeClr val="accent2"/>
              </a:solidFill>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Shape 187"/>
        <p:cNvGrpSpPr/>
        <p:nvPr/>
      </p:nvGrpSpPr>
      <p:grpSpPr>
        <a:xfrm>
          <a:off x="0" y="0"/>
          <a:ext cx="0" cy="0"/>
          <a:chOff x="0" y="0"/>
          <a:chExt cx="0" cy="0"/>
        </a:xfrm>
      </p:grpSpPr>
      <p:sp>
        <p:nvSpPr>
          <p:cNvPr id="188" name="Google Shape;188;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latin typeface="Comfortaa"/>
                <a:ea typeface="Comfortaa"/>
                <a:cs typeface="Comfortaa"/>
                <a:sym typeface="Comfortaa"/>
              </a:rPr>
              <a:t>OBF WP7: National Libraries Network</a:t>
            </a:r>
            <a:endParaRPr dirty="0">
              <a:latin typeface="Comfortaa"/>
              <a:ea typeface="Comfortaa"/>
              <a:cs typeface="Comfortaa"/>
              <a:sym typeface="Comfortaa"/>
            </a:endParaRPr>
          </a:p>
        </p:txBody>
      </p:sp>
      <p:sp>
        <p:nvSpPr>
          <p:cNvPr id="189" name="Google Shape;189;p31"/>
          <p:cNvSpPr txBox="1">
            <a:spLocks noGrp="1"/>
          </p:cNvSpPr>
          <p:nvPr>
            <p:ph type="body" idx="1"/>
          </p:nvPr>
        </p:nvSpPr>
        <p:spPr>
          <a:xfrm>
            <a:off x="408855" y="1363930"/>
            <a:ext cx="8520600" cy="2956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solidFill>
                  <a:schemeClr val="accent2"/>
                </a:solidFill>
                <a:latin typeface="Avenir Book" panose="020B0503020203020204" pitchFamily="34" charset="-78"/>
                <a:ea typeface="Avenir"/>
                <a:cs typeface="Avenir Book" panose="020B0503020203020204" pitchFamily="34" charset="-78"/>
                <a:sym typeface="Avenir"/>
              </a:rPr>
              <a:t>Part of the work of Work Package 7 of Open Book Futures:</a:t>
            </a:r>
            <a:endParaRPr dirty="0">
              <a:solidFill>
                <a:schemeClr val="accent2"/>
              </a:solidFill>
              <a:latin typeface="Avenir Book" panose="020B0503020203020204" pitchFamily="34" charset="-78"/>
              <a:ea typeface="Avenir"/>
              <a:cs typeface="Avenir Book" panose="020B0503020203020204" pitchFamily="34" charset="-78"/>
              <a:sym typeface="Avenir"/>
            </a:endParaRPr>
          </a:p>
          <a:p>
            <a:pPr marL="457200" lvl="0" indent="-342900" algn="l" rtl="0">
              <a:lnSpc>
                <a:spcPct val="115000"/>
              </a:lnSpc>
              <a:spcBef>
                <a:spcPts val="1200"/>
              </a:spcBef>
              <a:spcAft>
                <a:spcPts val="0"/>
              </a:spcAft>
              <a:buSzPts val="1800"/>
              <a:buFont typeface="Avenir"/>
              <a:buChar char="●"/>
            </a:pPr>
            <a:r>
              <a:rPr lang="en" dirty="0">
                <a:solidFill>
                  <a:schemeClr val="accent2"/>
                </a:solidFill>
                <a:latin typeface="Avenir Book" panose="020B0503020203020204" pitchFamily="34" charset="-78"/>
                <a:ea typeface="Avenir"/>
                <a:cs typeface="Avenir Book" panose="020B0503020203020204" pitchFamily="34" charset="-78"/>
                <a:sym typeface="Avenir"/>
              </a:rPr>
              <a:t>Establish and expand an informal National Libraries Network, involving national libraries from around the world, to scope  funding, technical, and administrative needs that would be required to implement an archiving &amp;  preservation network at this scale. </a:t>
            </a:r>
            <a:endParaRPr dirty="0">
              <a:solidFill>
                <a:schemeClr val="accent2"/>
              </a:solidFill>
              <a:latin typeface="Avenir Book" panose="020B0503020203020204" pitchFamily="34" charset="-78"/>
              <a:ea typeface="Avenir"/>
              <a:cs typeface="Avenir Book" panose="020B0503020203020204" pitchFamily="34" charset="-78"/>
              <a:sym typeface="Avenir"/>
            </a:endParaRPr>
          </a:p>
          <a:p>
            <a:pPr marL="457200" lvl="0" indent="-342900" algn="l" rtl="0">
              <a:lnSpc>
                <a:spcPct val="115000"/>
              </a:lnSpc>
              <a:spcBef>
                <a:spcPts val="1000"/>
              </a:spcBef>
              <a:spcAft>
                <a:spcPts val="0"/>
              </a:spcAft>
              <a:buSzPts val="1800"/>
              <a:buFont typeface="Avenir"/>
              <a:buChar char="●"/>
            </a:pPr>
            <a:r>
              <a:rPr lang="en" dirty="0">
                <a:solidFill>
                  <a:schemeClr val="accent2"/>
                </a:solidFill>
                <a:latin typeface="Avenir Book" panose="020B0503020203020204" pitchFamily="34" charset="-78"/>
                <a:ea typeface="Avenir"/>
                <a:cs typeface="Avenir Book" panose="020B0503020203020204" pitchFamily="34" charset="-78"/>
                <a:sym typeface="Avenir"/>
              </a:rPr>
              <a:t>What possibilities might exist for this to created in the future?</a:t>
            </a:r>
            <a:endParaRPr dirty="0">
              <a:solidFill>
                <a:schemeClr val="accent2"/>
              </a:solidFill>
              <a:latin typeface="Avenir Book" panose="020B0503020203020204" pitchFamily="34" charset="-78"/>
              <a:ea typeface="Avenir"/>
              <a:cs typeface="Avenir Book" panose="020B0503020203020204" pitchFamily="34" charset="-78"/>
              <a:sym typeface="Avenir"/>
            </a:endParaRPr>
          </a:p>
          <a:p>
            <a:pPr marL="457200" lvl="0" indent="-342900" algn="l" rtl="0">
              <a:lnSpc>
                <a:spcPct val="115000"/>
              </a:lnSpc>
              <a:spcBef>
                <a:spcPts val="1000"/>
              </a:spcBef>
              <a:spcAft>
                <a:spcPts val="1000"/>
              </a:spcAft>
              <a:buSzPts val="1800"/>
              <a:buFont typeface="Avenir"/>
              <a:buChar char="●"/>
            </a:pPr>
            <a:r>
              <a:rPr lang="en" dirty="0">
                <a:solidFill>
                  <a:schemeClr val="accent2"/>
                </a:solidFill>
                <a:latin typeface="Avenir Book" panose="020B0503020203020204" pitchFamily="34" charset="-78"/>
                <a:ea typeface="Avenir"/>
                <a:cs typeface="Avenir Book" panose="020B0503020203020204" pitchFamily="34" charset="-78"/>
                <a:sym typeface="Avenir"/>
              </a:rPr>
              <a:t>What barriers exist and what is already being done?</a:t>
            </a:r>
            <a:endParaRPr dirty="0">
              <a:solidFill>
                <a:schemeClr val="accent2"/>
              </a:solidFill>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a:spLocks noGrp="1"/>
          </p:cNvSpPr>
          <p:nvPr>
            <p:ph type="ctrTitle"/>
          </p:nvPr>
        </p:nvSpPr>
        <p:spPr>
          <a:xfrm>
            <a:off x="311708" y="1545450"/>
            <a:ext cx="8520600" cy="205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dirty="0">
                <a:latin typeface="Comfortaa"/>
                <a:ea typeface="Comfortaa"/>
                <a:cs typeface="Comfortaa"/>
                <a:sym typeface="Comfortaa"/>
              </a:rPr>
              <a:t>A bit of context …</a:t>
            </a:r>
            <a:endParaRPr dirty="0">
              <a:latin typeface="Comfortaa"/>
              <a:ea typeface="Comfortaa"/>
              <a:cs typeface="Comfortaa"/>
              <a:sym typeface="Comfortaa"/>
            </a:endParaRPr>
          </a:p>
          <a:p>
            <a:pPr marL="0" lvl="0" indent="0" algn="ctr" rtl="0">
              <a:spcBef>
                <a:spcPts val="0"/>
              </a:spcBef>
              <a:spcAft>
                <a:spcPts val="0"/>
              </a:spcAft>
              <a:buNone/>
            </a:pPr>
            <a:r>
              <a:rPr lang="en" sz="3977" dirty="0">
                <a:latin typeface="Comfortaa"/>
                <a:ea typeface="Comfortaa"/>
                <a:cs typeface="Comfortaa"/>
                <a:sym typeface="Comfortaa"/>
              </a:rPr>
              <a:t>Open Book Futures </a:t>
            </a:r>
            <a:br>
              <a:rPr lang="en" sz="3977" dirty="0">
                <a:latin typeface="Comfortaa"/>
                <a:ea typeface="Comfortaa"/>
                <a:cs typeface="Comfortaa"/>
                <a:sym typeface="Comfortaa"/>
              </a:rPr>
            </a:br>
            <a:r>
              <a:rPr lang="en" sz="3977" dirty="0">
                <a:latin typeface="Comfortaa"/>
                <a:ea typeface="Comfortaa"/>
                <a:cs typeface="Comfortaa"/>
                <a:sym typeface="Comfortaa"/>
              </a:rPr>
              <a:t>&amp; the COPIM Project</a:t>
            </a:r>
            <a:endParaRPr sz="3977" dirty="0">
              <a:latin typeface="Comfortaa"/>
              <a:ea typeface="Comfortaa"/>
              <a:cs typeface="Comfortaa"/>
              <a:sym typeface="Comfortaa"/>
            </a:endParaRPr>
          </a:p>
        </p:txBody>
      </p:sp>
      <p:pic>
        <p:nvPicPr>
          <p:cNvPr id="65" name="Google Shape;65;p14">
            <a:extLst>
              <a:ext uri="{C183D7F6-B498-43B3-948B-1728B52AA6E4}">
                <adec:decorative xmlns:adec="http://schemas.microsoft.com/office/drawing/2017/decorative" val="1"/>
              </a:ext>
            </a:extLst>
          </p:cNvPr>
          <p:cNvPicPr preferRelativeResize="0"/>
          <p:nvPr/>
        </p:nvPicPr>
        <p:blipFill rotWithShape="1">
          <a:blip r:embed="rId3">
            <a:alphaModFix/>
          </a:blip>
          <a:srcRect t="4578" b="4587"/>
          <a:stretch/>
        </p:blipFill>
        <p:spPr>
          <a:xfrm>
            <a:off x="726800" y="4225175"/>
            <a:ext cx="3022403" cy="792275"/>
          </a:xfrm>
          <a:prstGeom prst="rect">
            <a:avLst/>
          </a:prstGeom>
          <a:noFill/>
          <a:ln>
            <a:noFill/>
          </a:ln>
        </p:spPr>
      </p:pic>
      <p:pic>
        <p:nvPicPr>
          <p:cNvPr id="66" name="Google Shape;66;p14">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6578575" y="4225175"/>
            <a:ext cx="2216250" cy="701250"/>
          </a:xfrm>
          <a:prstGeom prst="rect">
            <a:avLst/>
          </a:prstGeom>
          <a:noFill/>
          <a:ln>
            <a:noFill/>
          </a:ln>
        </p:spPr>
      </p:pic>
      <p:pic>
        <p:nvPicPr>
          <p:cNvPr id="67" name="Google Shape;67;p14">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3168325" y="301025"/>
            <a:ext cx="2807350" cy="12796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2"/>
          <p:cNvSpPr txBox="1">
            <a:spLocks noGrp="1"/>
          </p:cNvSpPr>
          <p:nvPr>
            <p:ph type="title"/>
          </p:nvPr>
        </p:nvSpPr>
        <p:spPr>
          <a:xfrm>
            <a:off x="311700" y="2037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latin typeface="Comfortaa"/>
                <a:ea typeface="Comfortaa"/>
                <a:cs typeface="Comfortaa"/>
                <a:sym typeface="Comfortaa"/>
              </a:rPr>
              <a:t>Thoth Archiving Network - Looking to the future</a:t>
            </a:r>
            <a:endParaRPr dirty="0">
              <a:latin typeface="Comfortaa"/>
              <a:ea typeface="Comfortaa"/>
              <a:cs typeface="Comfortaa"/>
              <a:sym typeface="Comfortaa"/>
            </a:endParaRPr>
          </a:p>
        </p:txBody>
      </p:sp>
      <p:sp>
        <p:nvSpPr>
          <p:cNvPr id="195" name="Google Shape;195;p32"/>
          <p:cNvSpPr txBox="1">
            <a:spLocks noGrp="1"/>
          </p:cNvSpPr>
          <p:nvPr>
            <p:ph type="body" idx="1"/>
          </p:nvPr>
        </p:nvSpPr>
        <p:spPr>
          <a:xfrm>
            <a:off x="311700" y="776425"/>
            <a:ext cx="8520600" cy="34164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000" b="1" dirty="0">
                <a:solidFill>
                  <a:schemeClr val="dk1"/>
                </a:solidFill>
                <a:latin typeface="Avenir Book" panose="020B0503020203020204" pitchFamily="34" charset="-78"/>
                <a:ea typeface="Avenir"/>
                <a:cs typeface="Avenir Book" panose="020B0503020203020204" pitchFamily="34" charset="-78"/>
                <a:sym typeface="Avenir"/>
              </a:rPr>
              <a:t>Would your organisation be interested in joining the Thoth Archiving Network?</a:t>
            </a:r>
            <a:endParaRPr sz="2000" b="1" dirty="0">
              <a:solidFill>
                <a:schemeClr val="dk1"/>
              </a:solidFill>
              <a:latin typeface="Avenir Book" panose="020B0503020203020204" pitchFamily="34" charset="-78"/>
              <a:ea typeface="Avenir"/>
              <a:cs typeface="Avenir Book" panose="020B0503020203020204" pitchFamily="34" charset="-78"/>
              <a:sym typeface="Avenir"/>
            </a:endParaRPr>
          </a:p>
          <a:p>
            <a:pPr marL="0" lvl="0" indent="0" algn="ctr" rtl="0">
              <a:spcBef>
                <a:spcPts val="1200"/>
              </a:spcBef>
              <a:spcAft>
                <a:spcPts val="0"/>
              </a:spcAft>
              <a:buNone/>
            </a:pPr>
            <a:r>
              <a:rPr lang="en" dirty="0">
                <a:latin typeface="Avenir Book" panose="020B0503020203020204" pitchFamily="34" charset="-78"/>
                <a:ea typeface="Avenir"/>
                <a:cs typeface="Avenir Book" panose="020B0503020203020204" pitchFamily="34" charset="-78"/>
                <a:sym typeface="Avenir"/>
              </a:rPr>
              <a:t>The Thoth Archiving Network receives funding from the Research England Development Fund and Arcadia under the Open Book Futures project grant, which has been awarded to significantly expand and accelerate uptake of the open infrastructures developed in COPIM.</a:t>
            </a:r>
            <a:endParaRPr dirty="0">
              <a:latin typeface="Avenir Book" panose="020B0503020203020204" pitchFamily="34" charset="-78"/>
              <a:ea typeface="Avenir"/>
              <a:cs typeface="Avenir Book" panose="020B0503020203020204" pitchFamily="34" charset="-78"/>
              <a:sym typeface="Avenir"/>
            </a:endParaRPr>
          </a:p>
          <a:p>
            <a:pPr marL="0" lvl="0" indent="0" algn="ctr" rtl="0">
              <a:spcBef>
                <a:spcPts val="1200"/>
              </a:spcBef>
              <a:spcAft>
                <a:spcPts val="1200"/>
              </a:spcAft>
              <a:buNone/>
            </a:pPr>
            <a:r>
              <a:rPr lang="en" dirty="0">
                <a:latin typeface="Avenir Book" panose="020B0503020203020204" pitchFamily="34" charset="-78"/>
                <a:ea typeface="Avenir"/>
                <a:cs typeface="Avenir Book" panose="020B0503020203020204" pitchFamily="34" charset="-78"/>
                <a:sym typeface="Avenir"/>
              </a:rPr>
              <a:t>Our ambition is to expand the Thoth Archiving Network globally.</a:t>
            </a:r>
            <a:endParaRPr dirty="0">
              <a:latin typeface="Avenir Book" panose="020B0503020203020204" pitchFamily="34" charset="-78"/>
              <a:ea typeface="Avenir"/>
              <a:cs typeface="Avenir Book" panose="020B0503020203020204" pitchFamily="34" charset="-78"/>
              <a:sym typeface="Avenir"/>
            </a:endParaRPr>
          </a:p>
        </p:txBody>
      </p:sp>
      <p:pic>
        <p:nvPicPr>
          <p:cNvPr id="196" name="Google Shape;196;p32">
            <a:extLst>
              <a:ext uri="{C183D7F6-B498-43B3-948B-1728B52AA6E4}">
                <adec:decorative xmlns:adec="http://schemas.microsoft.com/office/drawing/2017/decorative" val="1"/>
              </a:ext>
            </a:extLst>
          </p:cNvPr>
          <p:cNvPicPr preferRelativeResize="0"/>
          <p:nvPr/>
        </p:nvPicPr>
        <p:blipFill>
          <a:blip r:embed="rId3">
            <a:alphaModFix/>
          </a:blip>
          <a:stretch>
            <a:fillRect/>
          </a:stretch>
        </p:blipFill>
        <p:spPr>
          <a:xfrm>
            <a:off x="311700" y="3818975"/>
            <a:ext cx="1148300" cy="1148300"/>
          </a:xfrm>
          <a:prstGeom prst="rect">
            <a:avLst/>
          </a:prstGeom>
          <a:noFill/>
          <a:ln>
            <a:noFill/>
          </a:ln>
        </p:spPr>
      </p:pic>
      <p:pic>
        <p:nvPicPr>
          <p:cNvPr id="197" name="Google Shape;197;p32">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a:off x="7625000" y="3789475"/>
            <a:ext cx="1207300" cy="1207300"/>
          </a:xfrm>
          <a:prstGeom prst="rect">
            <a:avLst/>
          </a:prstGeom>
          <a:noFill/>
          <a:ln>
            <a:noFill/>
          </a:ln>
        </p:spPr>
      </p:pic>
      <p:sp>
        <p:nvSpPr>
          <p:cNvPr id="198" name="Google Shape;198;p32"/>
          <p:cNvSpPr txBox="1"/>
          <p:nvPr/>
        </p:nvSpPr>
        <p:spPr>
          <a:xfrm>
            <a:off x="0" y="4915800"/>
            <a:ext cx="2054700" cy="227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u="sng" dirty="0">
                <a:solidFill>
                  <a:schemeClr val="hlink"/>
                </a:solidFill>
                <a:latin typeface="Avenir Book" panose="020B0503020203020204" pitchFamily="34" charset="-78"/>
                <a:cs typeface="Avenir Book" panose="020B0503020203020204" pitchFamily="34" charset="-78"/>
                <a:hlinkClick r:id="rId5"/>
              </a:rPr>
              <a:t>Earth icons created by Freepik - Flaticon</a:t>
            </a:r>
            <a:endParaRPr sz="800" dirty="0">
              <a:solidFill>
                <a:schemeClr val="dk2"/>
              </a:solidFill>
              <a:latin typeface="Avenir Book" panose="020B0503020203020204" pitchFamily="34" charset="-78"/>
              <a:cs typeface="Avenir Book" panose="020B0503020203020204" pitchFamily="34" charset="-78"/>
            </a:endParaRPr>
          </a:p>
        </p:txBody>
      </p:sp>
      <p:pic>
        <p:nvPicPr>
          <p:cNvPr id="199" name="Google Shape;199;p32">
            <a:extLst>
              <a:ext uri="{C183D7F6-B498-43B3-948B-1728B52AA6E4}">
                <adec:decorative xmlns:adec="http://schemas.microsoft.com/office/drawing/2017/decorative" val="1"/>
              </a:ext>
            </a:extLst>
          </p:cNvPr>
          <p:cNvPicPr preferRelativeResize="0"/>
          <p:nvPr/>
        </p:nvPicPr>
        <p:blipFill>
          <a:blip r:embed="rId6">
            <a:alphaModFix/>
          </a:blip>
          <a:stretch>
            <a:fillRect/>
          </a:stretch>
        </p:blipFill>
        <p:spPr>
          <a:xfrm>
            <a:off x="4004877" y="3609506"/>
            <a:ext cx="1136205" cy="129867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33"/>
          <p:cNvSpPr txBox="1">
            <a:spLocks noGrp="1"/>
          </p:cNvSpPr>
          <p:nvPr>
            <p:ph type="title"/>
          </p:nvPr>
        </p:nvSpPr>
        <p:spPr>
          <a:xfrm>
            <a:off x="265500" y="460900"/>
            <a:ext cx="4045200" cy="14823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dirty="0">
                <a:latin typeface="Comfortaa"/>
                <a:ea typeface="Comfortaa"/>
                <a:cs typeface="Comfortaa"/>
                <a:sym typeface="Comfortaa"/>
              </a:rPr>
              <a:t>Thank you for listening!</a:t>
            </a:r>
            <a:endParaRPr dirty="0">
              <a:latin typeface="Comfortaa"/>
              <a:ea typeface="Comfortaa"/>
              <a:cs typeface="Comfortaa"/>
              <a:sym typeface="Comfortaa"/>
            </a:endParaRPr>
          </a:p>
        </p:txBody>
      </p:sp>
      <p:sp>
        <p:nvSpPr>
          <p:cNvPr id="205" name="Google Shape;205;p33"/>
          <p:cNvSpPr txBox="1">
            <a:spLocks noGrp="1"/>
          </p:cNvSpPr>
          <p:nvPr>
            <p:ph type="subTitle" idx="1"/>
          </p:nvPr>
        </p:nvSpPr>
        <p:spPr>
          <a:xfrm>
            <a:off x="265500" y="2125900"/>
            <a:ext cx="4045200" cy="25083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1200" dirty="0">
                <a:latin typeface="Avenir Book" panose="020B0503020203020204" pitchFamily="34" charset="-78"/>
                <a:ea typeface="Avenir"/>
                <a:cs typeface="Avenir Book" panose="020B0503020203020204" pitchFamily="34" charset="-78"/>
                <a:sym typeface="Avenir"/>
              </a:rPr>
              <a:t>Dr Miranda Barnes</a:t>
            </a: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200" u="sng" dirty="0">
                <a:solidFill>
                  <a:schemeClr val="hlink"/>
                </a:solidFill>
                <a:latin typeface="Avenir Book" panose="020B0503020203020204" pitchFamily="34" charset="-78"/>
                <a:ea typeface="Avenir"/>
                <a:cs typeface="Avenir Book" panose="020B0503020203020204" pitchFamily="34" charset="-78"/>
                <a:sym typeface="Avenir"/>
                <a:hlinkClick r:id="rId3"/>
              </a:rPr>
              <a:t>m.l.barnes@lboro.ac.uk</a:t>
            </a: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200" dirty="0">
                <a:latin typeface="Avenir Book" panose="020B0503020203020204" pitchFamily="34" charset="-78"/>
                <a:ea typeface="Avenir"/>
                <a:cs typeface="Avenir Book" panose="020B0503020203020204" pitchFamily="34" charset="-78"/>
                <a:sym typeface="Avenir"/>
              </a:rPr>
              <a:t>ORCiD: </a:t>
            </a:r>
            <a:r>
              <a:rPr lang="en" sz="1200" u="sng" dirty="0">
                <a:solidFill>
                  <a:schemeClr val="hlink"/>
                </a:solidFill>
                <a:latin typeface="Avenir Book" panose="020B0503020203020204" pitchFamily="34" charset="-78"/>
                <a:ea typeface="Avenir"/>
                <a:cs typeface="Avenir Book" panose="020B0503020203020204" pitchFamily="34" charset="-78"/>
                <a:sym typeface="Avenir"/>
                <a:hlinkClick r:id="rId4"/>
              </a:rPr>
              <a:t>0000-0001-7740-4896</a:t>
            </a: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200" dirty="0">
                <a:latin typeface="Avenir Book" panose="020B0503020203020204" pitchFamily="34" charset="-78"/>
                <a:ea typeface="Avenir"/>
                <a:cs typeface="Avenir Book" panose="020B0503020203020204" pitchFamily="34" charset="-78"/>
                <a:sym typeface="Avenir"/>
              </a:rPr>
              <a:t>Dr Gareth Cole</a:t>
            </a: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200" u="sng" dirty="0">
                <a:solidFill>
                  <a:schemeClr val="hlink"/>
                </a:solidFill>
                <a:latin typeface="Avenir Book" panose="020B0503020203020204" pitchFamily="34" charset="-78"/>
                <a:ea typeface="Avenir"/>
                <a:cs typeface="Avenir Book" panose="020B0503020203020204" pitchFamily="34" charset="-78"/>
                <a:sym typeface="Avenir"/>
                <a:hlinkClick r:id="rId5"/>
              </a:rPr>
              <a:t>g.j.cole@lboro.ac.uk</a:t>
            </a: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200" dirty="0">
                <a:latin typeface="Avenir Book" panose="020B0503020203020204" pitchFamily="34" charset="-78"/>
                <a:ea typeface="Avenir"/>
                <a:cs typeface="Avenir Book" panose="020B0503020203020204" pitchFamily="34" charset="-78"/>
                <a:sym typeface="Avenir"/>
              </a:rPr>
              <a:t>ORCiD: </a:t>
            </a:r>
            <a:r>
              <a:rPr lang="en" sz="1200" u="sng" dirty="0">
                <a:solidFill>
                  <a:schemeClr val="hlink"/>
                </a:solidFill>
                <a:latin typeface="Avenir Book" panose="020B0503020203020204" pitchFamily="34" charset="-78"/>
                <a:ea typeface="Avenir"/>
                <a:cs typeface="Avenir Book" panose="020B0503020203020204" pitchFamily="34" charset="-78"/>
                <a:sym typeface="Avenir"/>
                <a:hlinkClick r:id="rId6"/>
              </a:rPr>
              <a:t>0000-0001-7493-0137</a:t>
            </a: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200" dirty="0">
                <a:latin typeface="Avenir Book" panose="020B0503020203020204" pitchFamily="34" charset="-78"/>
                <a:ea typeface="Avenir"/>
                <a:cs typeface="Avenir Book" panose="020B0503020203020204" pitchFamily="34" charset="-78"/>
                <a:sym typeface="Avenir"/>
              </a:rPr>
              <a:t>Toby Steiner, MA</a:t>
            </a: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200" u="sng" dirty="0">
                <a:solidFill>
                  <a:schemeClr val="hlink"/>
                </a:solidFill>
                <a:latin typeface="Avenir Book" panose="020B0503020203020204" pitchFamily="34" charset="-78"/>
                <a:ea typeface="Avenir"/>
                <a:cs typeface="Avenir Book" panose="020B0503020203020204" pitchFamily="34" charset="-78"/>
                <a:sym typeface="Avenir"/>
                <a:hlinkClick r:id="rId7"/>
              </a:rPr>
              <a:t>toby@thoth.pub</a:t>
            </a: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r>
              <a:rPr lang="en" sz="1200" dirty="0">
                <a:latin typeface="Avenir Book" panose="020B0503020203020204" pitchFamily="34" charset="-78"/>
                <a:ea typeface="Avenir"/>
                <a:cs typeface="Avenir Book" panose="020B0503020203020204" pitchFamily="34" charset="-78"/>
                <a:sym typeface="Avenir"/>
              </a:rPr>
              <a:t>ORCiD: </a:t>
            </a:r>
            <a:r>
              <a:rPr lang="en" sz="1200" u="sng" dirty="0">
                <a:solidFill>
                  <a:schemeClr val="hlink"/>
                </a:solidFill>
                <a:latin typeface="Avenir Book" panose="020B0503020203020204" pitchFamily="34" charset="-78"/>
                <a:ea typeface="Avenir"/>
                <a:cs typeface="Avenir Book" panose="020B0503020203020204" pitchFamily="34" charset="-78"/>
                <a:sym typeface="Avenir"/>
                <a:hlinkClick r:id="rId8"/>
              </a:rPr>
              <a:t>0000-0002-3158-3136</a:t>
            </a:r>
            <a:endParaRPr sz="1200" dirty="0">
              <a:latin typeface="Avenir Book" panose="020B0503020203020204" pitchFamily="34" charset="-78"/>
              <a:ea typeface="Avenir"/>
              <a:cs typeface="Avenir Book" panose="020B0503020203020204" pitchFamily="34" charset="-78"/>
              <a:sym typeface="Avenir"/>
            </a:endParaRPr>
          </a:p>
          <a:p>
            <a:pPr marL="0" lvl="0" indent="0" algn="ctr" rtl="0">
              <a:spcBef>
                <a:spcPts val="0"/>
              </a:spcBef>
              <a:spcAft>
                <a:spcPts val="0"/>
              </a:spcAft>
              <a:buNone/>
            </a:pPr>
            <a:endParaRPr sz="1200" dirty="0">
              <a:latin typeface="Avenir Book" panose="020B0503020203020204" pitchFamily="34" charset="-78"/>
              <a:ea typeface="Avenir"/>
              <a:cs typeface="Avenir Book" panose="020B0503020203020204" pitchFamily="34" charset="-78"/>
              <a:sym typeface="Avenir"/>
            </a:endParaRPr>
          </a:p>
        </p:txBody>
      </p:sp>
      <p:pic>
        <p:nvPicPr>
          <p:cNvPr id="206" name="Google Shape;206;p33">
            <a:extLst>
              <a:ext uri="{C183D7F6-B498-43B3-948B-1728B52AA6E4}">
                <adec:decorative xmlns:adec="http://schemas.microsoft.com/office/drawing/2017/decorative" val="1"/>
              </a:ext>
            </a:extLst>
          </p:cNvPr>
          <p:cNvPicPr preferRelativeResize="0"/>
          <p:nvPr/>
        </p:nvPicPr>
        <p:blipFill rotWithShape="1">
          <a:blip r:embed="rId9">
            <a:alphaModFix/>
          </a:blip>
          <a:srcRect l="13232" r="15698"/>
          <a:stretch/>
        </p:blipFill>
        <p:spPr>
          <a:xfrm>
            <a:off x="4713550" y="460900"/>
            <a:ext cx="4279224" cy="4013274"/>
          </a:xfrm>
          <a:prstGeom prst="rect">
            <a:avLst/>
          </a:prstGeom>
          <a:noFill/>
          <a:ln>
            <a:noFill/>
          </a:ln>
        </p:spPr>
      </p:pic>
      <p:sp>
        <p:nvSpPr>
          <p:cNvPr id="207" name="Google Shape;207;p33"/>
          <p:cNvSpPr txBox="1"/>
          <p:nvPr/>
        </p:nvSpPr>
        <p:spPr>
          <a:xfrm>
            <a:off x="5110875" y="4847700"/>
            <a:ext cx="1521000" cy="295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dirty="0">
                <a:latin typeface="Avenir Book" panose="020B0503020203020204" pitchFamily="34" charset="-78"/>
                <a:ea typeface="Avenir"/>
                <a:cs typeface="Avenir Book" panose="020B0503020203020204" pitchFamily="34" charset="-78"/>
                <a:sym typeface="Avenir"/>
              </a:rPr>
              <a:t>Photo by alleksana on </a:t>
            </a:r>
            <a:r>
              <a:rPr lang="en" sz="800" u="sng" dirty="0">
                <a:solidFill>
                  <a:schemeClr val="hlink"/>
                </a:solidFill>
                <a:latin typeface="Avenir Book" panose="020B0503020203020204" pitchFamily="34" charset="-78"/>
                <a:ea typeface="Avenir"/>
                <a:cs typeface="Avenir Book" panose="020B0503020203020204" pitchFamily="34" charset="-78"/>
                <a:sym typeface="Avenir"/>
                <a:hlinkClick r:id="rId10"/>
              </a:rPr>
              <a:t>Pexels</a:t>
            </a:r>
            <a:endParaRPr sz="800" dirty="0">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latin typeface="Comfortaa"/>
                <a:ea typeface="Comfortaa"/>
                <a:cs typeface="Comfortaa"/>
                <a:sym typeface="Comfortaa"/>
              </a:rPr>
              <a:t>Open Book Futures &amp; COPIM</a:t>
            </a:r>
            <a:endParaRPr dirty="0">
              <a:latin typeface="Comfortaa"/>
              <a:ea typeface="Comfortaa"/>
              <a:cs typeface="Comfortaa"/>
              <a:sym typeface="Comfortaa"/>
            </a:endParaRPr>
          </a:p>
        </p:txBody>
      </p:sp>
      <p:sp>
        <p:nvSpPr>
          <p:cNvPr id="73" name="Google Shape;73;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Avenir"/>
              <a:buChar char="●"/>
            </a:pPr>
            <a:r>
              <a:rPr lang="en" dirty="0">
                <a:latin typeface="Avenir Book" panose="020B0503020203020204" pitchFamily="34" charset="-78"/>
                <a:ea typeface="Avenir"/>
                <a:cs typeface="Avenir Book" panose="020B0503020203020204" pitchFamily="34" charset="-78"/>
                <a:sym typeface="Avenir"/>
              </a:rPr>
              <a:t>Two projects funded by Arcadia and Research England</a:t>
            </a:r>
            <a:endParaRPr dirty="0">
              <a:latin typeface="Avenir Book" panose="020B0503020203020204" pitchFamily="34" charset="-78"/>
              <a:ea typeface="Avenir"/>
              <a:cs typeface="Avenir Book" panose="020B0503020203020204" pitchFamily="34" charset="-78"/>
              <a:sym typeface="Avenir"/>
            </a:endParaRPr>
          </a:p>
          <a:p>
            <a:pPr marL="914400" lvl="1" indent="-317500" algn="l" rtl="0">
              <a:spcBef>
                <a:spcPts val="0"/>
              </a:spcBef>
              <a:spcAft>
                <a:spcPts val="0"/>
              </a:spcAft>
              <a:buSzPts val="1400"/>
              <a:buFont typeface="Avenir"/>
              <a:buChar char="○"/>
            </a:pPr>
            <a:r>
              <a:rPr lang="en" u="sng" dirty="0">
                <a:solidFill>
                  <a:schemeClr val="hlink"/>
                </a:solidFill>
                <a:latin typeface="Avenir Book" panose="020B0503020203020204" pitchFamily="34" charset="-78"/>
                <a:ea typeface="Avenir"/>
                <a:cs typeface="Avenir Book" panose="020B0503020203020204" pitchFamily="34" charset="-78"/>
                <a:sym typeface="Avenir"/>
                <a:hlinkClick r:id="rId3"/>
              </a:rPr>
              <a:t>COPIM</a:t>
            </a:r>
            <a:r>
              <a:rPr lang="en" dirty="0">
                <a:latin typeface="Avenir Book" panose="020B0503020203020204" pitchFamily="34" charset="-78"/>
                <a:ea typeface="Avenir"/>
                <a:cs typeface="Avenir Book" panose="020B0503020203020204" pitchFamily="34" charset="-78"/>
                <a:sym typeface="Avenir"/>
              </a:rPr>
              <a:t> - 2019-2023; </a:t>
            </a:r>
            <a:r>
              <a:rPr lang="en" u="sng" dirty="0">
                <a:solidFill>
                  <a:schemeClr val="hlink"/>
                </a:solidFill>
                <a:latin typeface="Avenir Book" panose="020B0503020203020204" pitchFamily="34" charset="-78"/>
                <a:ea typeface="Avenir"/>
                <a:cs typeface="Avenir Book" panose="020B0503020203020204" pitchFamily="34" charset="-78"/>
                <a:sym typeface="Avenir"/>
                <a:hlinkClick r:id="rId4"/>
              </a:rPr>
              <a:t>OBF</a:t>
            </a:r>
            <a:r>
              <a:rPr lang="en" dirty="0">
                <a:latin typeface="Avenir Book" panose="020B0503020203020204" pitchFamily="34" charset="-78"/>
                <a:ea typeface="Avenir"/>
                <a:cs typeface="Avenir Book" panose="020B0503020203020204" pitchFamily="34" charset="-78"/>
                <a:sym typeface="Avenir"/>
              </a:rPr>
              <a:t> - 2023-2026</a:t>
            </a:r>
            <a:endParaRPr dirty="0">
              <a:latin typeface="Avenir Book" panose="020B0503020203020204" pitchFamily="34" charset="-78"/>
              <a:ea typeface="Avenir"/>
              <a:cs typeface="Avenir Book" panose="020B0503020203020204" pitchFamily="34" charset="-78"/>
              <a:sym typeface="Avenir"/>
            </a:endParaRPr>
          </a:p>
          <a:p>
            <a:pPr marL="457200" lvl="0" indent="-342900" algn="l" rtl="0">
              <a:spcBef>
                <a:spcPts val="0"/>
              </a:spcBef>
              <a:spcAft>
                <a:spcPts val="0"/>
              </a:spcAft>
              <a:buSzPts val="1800"/>
              <a:buFont typeface="Avenir"/>
              <a:buChar char="●"/>
            </a:pPr>
            <a:r>
              <a:rPr lang="en" dirty="0">
                <a:latin typeface="Avenir Book" panose="020B0503020203020204" pitchFamily="34" charset="-78"/>
                <a:ea typeface="Avenir"/>
                <a:cs typeface="Avenir Book" panose="020B0503020203020204" pitchFamily="34" charset="-78"/>
                <a:sym typeface="Avenir"/>
              </a:rPr>
              <a:t>Remove hurdles preventing new and existing open access book initiatives from adopting open access workflows</a:t>
            </a:r>
            <a:endParaRPr dirty="0">
              <a:latin typeface="Avenir Book" panose="020B0503020203020204" pitchFamily="34" charset="-78"/>
              <a:ea typeface="Avenir"/>
              <a:cs typeface="Avenir Book" panose="020B0503020203020204" pitchFamily="34" charset="-78"/>
              <a:sym typeface="Avenir"/>
            </a:endParaRPr>
          </a:p>
          <a:p>
            <a:pPr marL="914400" lvl="1" indent="-317500" algn="l" rtl="0">
              <a:spcBef>
                <a:spcPts val="0"/>
              </a:spcBef>
              <a:spcAft>
                <a:spcPts val="0"/>
              </a:spcAft>
              <a:buSzPts val="1400"/>
              <a:buFont typeface="Avenir"/>
              <a:buChar char="○"/>
            </a:pPr>
            <a:r>
              <a:rPr lang="en" dirty="0">
                <a:latin typeface="Avenir Book" panose="020B0503020203020204" pitchFamily="34" charset="-78"/>
                <a:ea typeface="Avenir"/>
                <a:cs typeface="Avenir Book" panose="020B0503020203020204" pitchFamily="34" charset="-78"/>
                <a:sym typeface="Avenir"/>
              </a:rPr>
              <a:t>E.g. by building open-source, community-based infrastructures that support the publication of open access books, such as Thoth.</a:t>
            </a:r>
            <a:endParaRPr dirty="0">
              <a:latin typeface="Avenir Book" panose="020B0503020203020204" pitchFamily="34" charset="-78"/>
              <a:ea typeface="Avenir"/>
              <a:cs typeface="Avenir Book" panose="020B0503020203020204" pitchFamily="34" charset="-78"/>
              <a:sym typeface="Avenir"/>
            </a:endParaRPr>
          </a:p>
          <a:p>
            <a:pPr marL="457200" lvl="0" indent="-342900" algn="l" rtl="0">
              <a:spcBef>
                <a:spcPts val="0"/>
              </a:spcBef>
              <a:spcAft>
                <a:spcPts val="0"/>
              </a:spcAft>
              <a:buSzPts val="1800"/>
              <a:buFont typeface="Avenir"/>
              <a:buChar char="●"/>
            </a:pPr>
            <a:r>
              <a:rPr lang="en" dirty="0">
                <a:latin typeface="Avenir Book" panose="020B0503020203020204" pitchFamily="34" charset="-78"/>
                <a:ea typeface="Avenir"/>
                <a:cs typeface="Avenir Book" panose="020B0503020203020204" pitchFamily="34" charset="-78"/>
                <a:sym typeface="Avenir"/>
              </a:rPr>
              <a:t>Showcase alternative (non-BPC) business models that incorporate infrastructural innovations and/or cost-reductions through streamlined operating processes, production workflows and economic efficiencies</a:t>
            </a:r>
            <a:endParaRPr dirty="0">
              <a:latin typeface="Avenir Book" panose="020B0503020203020204" pitchFamily="34" charset="-78"/>
              <a:ea typeface="Avenir"/>
              <a:cs typeface="Avenir Book" panose="020B0503020203020204" pitchFamily="34" charset="-78"/>
              <a:sym typeface="Avenir"/>
            </a:endParaRPr>
          </a:p>
          <a:p>
            <a:pPr marL="457200" lvl="0" indent="-342900" algn="l" rtl="0">
              <a:spcBef>
                <a:spcPts val="0"/>
              </a:spcBef>
              <a:spcAft>
                <a:spcPts val="0"/>
              </a:spcAft>
              <a:buSzPts val="1800"/>
              <a:buFont typeface="Avenir"/>
              <a:buChar char="●"/>
            </a:pPr>
            <a:r>
              <a:rPr lang="en" dirty="0">
                <a:latin typeface="Avenir Book" panose="020B0503020203020204" pitchFamily="34" charset="-78"/>
                <a:ea typeface="Avenir"/>
                <a:cs typeface="Avenir Book" panose="020B0503020203020204" pitchFamily="34" charset="-78"/>
                <a:sym typeface="Avenir"/>
              </a:rPr>
              <a:t>OBF will deepen and accelerate the work completed on COPIM</a:t>
            </a:r>
            <a:endParaRPr dirty="0">
              <a:latin typeface="Avenir Book" panose="020B0503020203020204" pitchFamily="34" charset="-78"/>
              <a:ea typeface="Avenir"/>
              <a:cs typeface="Avenir Book" panose="020B0503020203020204" pitchFamily="34" charset="-78"/>
              <a:sym typeface="Avenir"/>
            </a:endParaRPr>
          </a:p>
          <a:p>
            <a:pPr marL="914400" lvl="1" indent="-317500" algn="l" rtl="0">
              <a:spcBef>
                <a:spcPts val="0"/>
              </a:spcBef>
              <a:spcAft>
                <a:spcPts val="0"/>
              </a:spcAft>
              <a:buSzPts val="1400"/>
              <a:buFont typeface="Avenir"/>
              <a:buChar char="○"/>
            </a:pPr>
            <a:r>
              <a:rPr lang="en" dirty="0">
                <a:latin typeface="Avenir Book" panose="020B0503020203020204" pitchFamily="34" charset="-78"/>
                <a:ea typeface="Avenir"/>
                <a:cs typeface="Avenir Book" panose="020B0503020203020204" pitchFamily="34" charset="-78"/>
                <a:sym typeface="Avenir"/>
              </a:rPr>
              <a:t>Main outputs: </a:t>
            </a:r>
            <a:r>
              <a:rPr lang="en" u="sng" dirty="0">
                <a:solidFill>
                  <a:schemeClr val="hlink"/>
                </a:solidFill>
                <a:latin typeface="Avenir Book" panose="020B0503020203020204" pitchFamily="34" charset="-78"/>
                <a:ea typeface="Avenir"/>
                <a:cs typeface="Avenir Book" panose="020B0503020203020204" pitchFamily="34" charset="-78"/>
                <a:sym typeface="Avenir"/>
                <a:hlinkClick r:id="rId5"/>
              </a:rPr>
              <a:t>Opening the Future</a:t>
            </a:r>
            <a:r>
              <a:rPr lang="en" dirty="0">
                <a:latin typeface="Avenir Book" panose="020B0503020203020204" pitchFamily="34" charset="-78"/>
                <a:ea typeface="Avenir"/>
                <a:cs typeface="Avenir Book" panose="020B0503020203020204" pitchFamily="34" charset="-78"/>
                <a:sym typeface="Avenir"/>
              </a:rPr>
              <a:t>; </a:t>
            </a:r>
            <a:r>
              <a:rPr lang="en" u="sng" dirty="0">
                <a:solidFill>
                  <a:schemeClr val="hlink"/>
                </a:solidFill>
                <a:latin typeface="Avenir Book" panose="020B0503020203020204" pitchFamily="34" charset="-78"/>
                <a:ea typeface="Avenir"/>
                <a:cs typeface="Avenir Book" panose="020B0503020203020204" pitchFamily="34" charset="-78"/>
                <a:sym typeface="Avenir"/>
                <a:hlinkClick r:id="rId6"/>
              </a:rPr>
              <a:t>Open Book Collective</a:t>
            </a:r>
            <a:r>
              <a:rPr lang="en" dirty="0">
                <a:latin typeface="Avenir Book" panose="020B0503020203020204" pitchFamily="34" charset="-78"/>
                <a:ea typeface="Avenir"/>
                <a:cs typeface="Avenir Book" panose="020B0503020203020204" pitchFamily="34" charset="-78"/>
                <a:sym typeface="Avenir"/>
              </a:rPr>
              <a:t>; </a:t>
            </a:r>
            <a:r>
              <a:rPr lang="en" u="sng" dirty="0">
                <a:solidFill>
                  <a:schemeClr val="hlink"/>
                </a:solidFill>
                <a:latin typeface="Avenir Book" panose="020B0503020203020204" pitchFamily="34" charset="-78"/>
                <a:ea typeface="Avenir"/>
                <a:cs typeface="Avenir Book" panose="020B0503020203020204" pitchFamily="34" charset="-78"/>
                <a:sym typeface="Avenir"/>
                <a:hlinkClick r:id="rId7"/>
              </a:rPr>
              <a:t>Thoth</a:t>
            </a:r>
            <a:endParaRPr dirty="0">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dirty="0">
                <a:latin typeface="Comfortaa"/>
                <a:ea typeface="Comfortaa"/>
                <a:cs typeface="Comfortaa"/>
                <a:sym typeface="Comfortaa"/>
              </a:rPr>
              <a:t>Work Package 7: Archiving &amp; Preservation</a:t>
            </a:r>
            <a:endParaRPr dirty="0">
              <a:latin typeface="Comfortaa"/>
              <a:ea typeface="Comfortaa"/>
              <a:cs typeface="Comfortaa"/>
              <a:sym typeface="Comfortaa"/>
            </a:endParaRPr>
          </a:p>
        </p:txBody>
      </p:sp>
      <p:sp>
        <p:nvSpPr>
          <p:cNvPr id="79" name="Google Shape;79;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Avenir"/>
              <a:buChar char="●"/>
            </a:pPr>
            <a:r>
              <a:rPr lang="en" dirty="0">
                <a:latin typeface="Avenir Book" panose="020B0503020203020204" pitchFamily="34" charset="-78"/>
                <a:ea typeface="Avenir"/>
                <a:cs typeface="Avenir Book" panose="020B0503020203020204" pitchFamily="34" charset="-78"/>
                <a:sym typeface="Avenir"/>
              </a:rPr>
              <a:t>Scholarship needs to be preserved in order to be available long term</a:t>
            </a:r>
            <a:endParaRPr dirty="0">
              <a:latin typeface="Avenir Book" panose="020B0503020203020204" pitchFamily="34" charset="-78"/>
              <a:ea typeface="Avenir"/>
              <a:cs typeface="Avenir Book" panose="020B0503020203020204" pitchFamily="34" charset="-78"/>
              <a:sym typeface="Avenir"/>
            </a:endParaRPr>
          </a:p>
          <a:p>
            <a:pPr marL="457200" lvl="0" indent="-342900" algn="l" rtl="0">
              <a:spcBef>
                <a:spcPts val="0"/>
              </a:spcBef>
              <a:spcAft>
                <a:spcPts val="0"/>
              </a:spcAft>
              <a:buSzPts val="1800"/>
              <a:buFont typeface="Avenir"/>
              <a:buChar char="●"/>
            </a:pPr>
            <a:r>
              <a:rPr lang="en" dirty="0">
                <a:latin typeface="Avenir Book" panose="020B0503020203020204" pitchFamily="34" charset="-78"/>
                <a:ea typeface="Avenir"/>
                <a:cs typeface="Avenir Book" panose="020B0503020203020204" pitchFamily="34" charset="-78"/>
                <a:sym typeface="Avenir"/>
              </a:rPr>
              <a:t>Preservation was and is fully embedded in COPIM and OBF</a:t>
            </a:r>
            <a:endParaRPr dirty="0">
              <a:latin typeface="Avenir Book" panose="020B0503020203020204" pitchFamily="34" charset="-78"/>
              <a:ea typeface="Avenir"/>
              <a:cs typeface="Avenir Book" panose="020B0503020203020204" pitchFamily="34" charset="-78"/>
              <a:sym typeface="Avenir"/>
            </a:endParaRPr>
          </a:p>
          <a:p>
            <a:pPr marL="457200" lvl="0" indent="-342900" algn="l" rtl="0">
              <a:spcBef>
                <a:spcPts val="0"/>
              </a:spcBef>
              <a:spcAft>
                <a:spcPts val="0"/>
              </a:spcAft>
              <a:buSzPts val="1800"/>
              <a:buFont typeface="Avenir"/>
              <a:buChar char="●"/>
            </a:pPr>
            <a:r>
              <a:rPr lang="en" dirty="0">
                <a:latin typeface="Avenir Book" panose="020B0503020203020204" pitchFamily="34" charset="-78"/>
                <a:ea typeface="Avenir"/>
                <a:cs typeface="Avenir Book" panose="020B0503020203020204" pitchFamily="34" charset="-78"/>
                <a:sym typeface="Avenir"/>
              </a:rPr>
              <a:t>Don’t want to reinvent the wheel</a:t>
            </a:r>
            <a:endParaRPr dirty="0">
              <a:latin typeface="Avenir Book" panose="020B0503020203020204" pitchFamily="34" charset="-78"/>
              <a:ea typeface="Avenir"/>
              <a:cs typeface="Avenir Book" panose="020B0503020203020204" pitchFamily="34" charset="-78"/>
              <a:sym typeface="Avenir"/>
            </a:endParaRPr>
          </a:p>
          <a:p>
            <a:pPr marL="914400" lvl="1" indent="-317500" algn="l" rtl="0">
              <a:spcBef>
                <a:spcPts val="0"/>
              </a:spcBef>
              <a:spcAft>
                <a:spcPts val="0"/>
              </a:spcAft>
              <a:buSzPts val="1400"/>
              <a:buFont typeface="Avenir"/>
              <a:buChar char="○"/>
            </a:pPr>
            <a:r>
              <a:rPr lang="en" dirty="0">
                <a:latin typeface="Avenir Book" panose="020B0503020203020204" pitchFamily="34" charset="-78"/>
                <a:ea typeface="Avenir"/>
                <a:cs typeface="Avenir Book" panose="020B0503020203020204" pitchFamily="34" charset="-78"/>
                <a:sym typeface="Avenir"/>
              </a:rPr>
              <a:t>BUT - needs to be straightforward and where possible use existing technology and workflows</a:t>
            </a:r>
            <a:endParaRPr dirty="0">
              <a:latin typeface="Avenir Book" panose="020B0503020203020204" pitchFamily="34" charset="-78"/>
              <a:ea typeface="Avenir"/>
              <a:cs typeface="Avenir Book" panose="020B0503020203020204" pitchFamily="34" charset="-78"/>
              <a:sym typeface="Avenir"/>
            </a:endParaRPr>
          </a:p>
          <a:p>
            <a:pPr marL="457200" lvl="0" indent="-342900" algn="l" rtl="0">
              <a:spcBef>
                <a:spcPts val="0"/>
              </a:spcBef>
              <a:spcAft>
                <a:spcPts val="0"/>
              </a:spcAft>
              <a:buSzPts val="1800"/>
              <a:buFont typeface="Avenir"/>
              <a:buChar char="●"/>
            </a:pPr>
            <a:r>
              <a:rPr lang="en" dirty="0">
                <a:latin typeface="Avenir Book" panose="020B0503020203020204" pitchFamily="34" charset="-78"/>
                <a:ea typeface="Avenir"/>
                <a:cs typeface="Avenir Book" panose="020B0503020203020204" pitchFamily="34" charset="-78"/>
                <a:sym typeface="Avenir"/>
              </a:rPr>
              <a:t>We saw preservation and archiving as another form of dissemination</a:t>
            </a:r>
            <a:endParaRPr dirty="0">
              <a:latin typeface="Avenir Book" panose="020B0503020203020204" pitchFamily="34" charset="-78"/>
              <a:ea typeface="Avenir"/>
              <a:cs typeface="Avenir Book" panose="020B0503020203020204" pitchFamily="34" charset="-78"/>
              <a:sym typeface="Avenir"/>
            </a:endParaRPr>
          </a:p>
          <a:p>
            <a:pPr marL="914400" lvl="1" indent="-317500" algn="l" rtl="0">
              <a:spcBef>
                <a:spcPts val="0"/>
              </a:spcBef>
              <a:spcAft>
                <a:spcPts val="0"/>
              </a:spcAft>
              <a:buSzPts val="1400"/>
              <a:buFont typeface="Avenir"/>
              <a:buChar char="○"/>
            </a:pPr>
            <a:r>
              <a:rPr lang="en" dirty="0">
                <a:latin typeface="Avenir Book" panose="020B0503020203020204" pitchFamily="34" charset="-78"/>
                <a:ea typeface="Avenir"/>
                <a:cs typeface="Avenir Book" panose="020B0503020203020204" pitchFamily="34" charset="-78"/>
                <a:sym typeface="Avenir"/>
              </a:rPr>
              <a:t>Publishers send material to dissemination platforms so why not see preservation as the same?</a:t>
            </a:r>
            <a:endParaRPr dirty="0">
              <a:latin typeface="Avenir Book" panose="020B0503020203020204" pitchFamily="34" charset="-78"/>
              <a:ea typeface="Avenir"/>
              <a:cs typeface="Avenir Book" panose="020B0503020203020204" pitchFamily="34" charset="-78"/>
              <a:sym typeface="Avenir"/>
            </a:endParaRPr>
          </a:p>
          <a:p>
            <a:pPr marL="914400" lvl="1" indent="-317500" algn="l" rtl="0">
              <a:spcBef>
                <a:spcPts val="0"/>
              </a:spcBef>
              <a:spcAft>
                <a:spcPts val="0"/>
              </a:spcAft>
              <a:buSzPts val="1400"/>
              <a:buFont typeface="Avenir"/>
              <a:buChar char="○"/>
            </a:pPr>
            <a:r>
              <a:rPr lang="en" dirty="0">
                <a:latin typeface="Avenir Book" panose="020B0503020203020204" pitchFamily="34" charset="-78"/>
                <a:ea typeface="Avenir"/>
                <a:cs typeface="Avenir Book" panose="020B0503020203020204" pitchFamily="34" charset="-78"/>
                <a:sym typeface="Avenir"/>
              </a:rPr>
              <a:t>Keep it simpler for publishers and systems</a:t>
            </a:r>
            <a:endParaRPr dirty="0">
              <a:latin typeface="Avenir Book" panose="020B0503020203020204" pitchFamily="34" charset="-78"/>
              <a:ea typeface="Avenir"/>
              <a:cs typeface="Avenir Book" panose="020B0503020203020204" pitchFamily="34" charset="-78"/>
              <a:sym typeface="Avenir"/>
            </a:endParaRPr>
          </a:p>
          <a:p>
            <a:pPr marL="914400" lvl="1" indent="-317500" algn="l" rtl="0">
              <a:spcBef>
                <a:spcPts val="0"/>
              </a:spcBef>
              <a:spcAft>
                <a:spcPts val="0"/>
              </a:spcAft>
              <a:buSzPts val="1400"/>
              <a:buFont typeface="Avenir"/>
              <a:buChar char="○"/>
            </a:pPr>
            <a:r>
              <a:rPr lang="en" dirty="0">
                <a:latin typeface="Avenir Book" panose="020B0503020203020204" pitchFamily="34" charset="-78"/>
                <a:ea typeface="Avenir"/>
                <a:cs typeface="Avenir Book" panose="020B0503020203020204" pitchFamily="34" charset="-78"/>
                <a:sym typeface="Avenir"/>
              </a:rPr>
              <a:t>Automate where possible</a:t>
            </a:r>
            <a:endParaRPr dirty="0">
              <a:latin typeface="Avenir Book" panose="020B0503020203020204" pitchFamily="34" charset="-78"/>
              <a:ea typeface="Avenir"/>
              <a:cs typeface="Avenir Book" panose="020B0503020203020204" pitchFamily="34" charset="-78"/>
              <a:sym typeface="Avenir"/>
            </a:endParaRPr>
          </a:p>
          <a:p>
            <a:pPr marL="457200" lvl="0" indent="-342900" algn="l" rtl="0">
              <a:spcBef>
                <a:spcPts val="0"/>
              </a:spcBef>
              <a:spcAft>
                <a:spcPts val="0"/>
              </a:spcAft>
              <a:buSzPts val="1800"/>
              <a:buFont typeface="Avenir"/>
              <a:buChar char="●"/>
            </a:pPr>
            <a:r>
              <a:rPr lang="en" dirty="0">
                <a:latin typeface="Avenir Book" panose="020B0503020203020204" pitchFamily="34" charset="-78"/>
                <a:ea typeface="Avenir"/>
                <a:cs typeface="Avenir Book" panose="020B0503020203020204" pitchFamily="34" charset="-78"/>
                <a:sym typeface="Avenir"/>
              </a:rPr>
              <a:t>Opportunity to use Thoth</a:t>
            </a:r>
            <a:endParaRPr dirty="0">
              <a:latin typeface="Avenir Book" panose="020B0503020203020204" pitchFamily="34" charset="-78"/>
              <a:ea typeface="Avenir"/>
              <a:cs typeface="Avenir Book" panose="020B0503020203020204" pitchFamily="34" charset="-78"/>
              <a:sym typeface="Avenir"/>
            </a:endParaRPr>
          </a:p>
          <a:p>
            <a:pPr marL="914400" lvl="1" indent="-317500" algn="l" rtl="0">
              <a:spcBef>
                <a:spcPts val="0"/>
              </a:spcBef>
              <a:spcAft>
                <a:spcPts val="0"/>
              </a:spcAft>
              <a:buSzPts val="1400"/>
              <a:buFont typeface="Avenir"/>
              <a:buChar char="○"/>
            </a:pPr>
            <a:r>
              <a:rPr lang="en" dirty="0">
                <a:latin typeface="Avenir Book" panose="020B0503020203020204" pitchFamily="34" charset="-78"/>
                <a:ea typeface="Avenir"/>
                <a:cs typeface="Avenir Book" panose="020B0503020203020204" pitchFamily="34" charset="-78"/>
                <a:sym typeface="Avenir"/>
              </a:rPr>
              <a:t>Had metadata and links to files</a:t>
            </a:r>
            <a:endParaRPr dirty="0">
              <a:latin typeface="Avenir Book" panose="020B0503020203020204" pitchFamily="34" charset="-78"/>
              <a:ea typeface="Avenir"/>
              <a:cs typeface="Avenir Book" panose="020B0503020203020204" pitchFamily="34" charset="-78"/>
              <a:sym typeface="Avenir"/>
            </a:endParaRPr>
          </a:p>
          <a:p>
            <a:pPr marL="914400" lvl="1" indent="-317500" algn="l" rtl="0">
              <a:spcBef>
                <a:spcPts val="0"/>
              </a:spcBef>
              <a:spcAft>
                <a:spcPts val="0"/>
              </a:spcAft>
              <a:buSzPts val="1400"/>
              <a:buFont typeface="Avenir"/>
              <a:buChar char="○"/>
            </a:pPr>
            <a:r>
              <a:rPr lang="en" dirty="0">
                <a:latin typeface="Avenir Book" panose="020B0503020203020204" pitchFamily="34" charset="-78"/>
                <a:ea typeface="Avenir"/>
                <a:cs typeface="Avenir Book" panose="020B0503020203020204" pitchFamily="34" charset="-78"/>
                <a:sym typeface="Avenir"/>
              </a:rPr>
              <a:t>Had processes to send these to places in different formats</a:t>
            </a:r>
            <a:endParaRPr dirty="0">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7"/>
          <p:cNvSpPr txBox="1">
            <a:spLocks noGrp="1"/>
          </p:cNvSpPr>
          <p:nvPr>
            <p:ph type="ctrTitle"/>
          </p:nvPr>
        </p:nvSpPr>
        <p:spPr>
          <a:xfrm>
            <a:off x="276750" y="2528175"/>
            <a:ext cx="8520600" cy="920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SzPts val="990"/>
              <a:buNone/>
            </a:pPr>
            <a:r>
              <a:rPr lang="en" sz="5580" dirty="0">
                <a:latin typeface="Comfortaa"/>
                <a:ea typeface="Comfortaa"/>
                <a:cs typeface="Comfortaa"/>
                <a:sym typeface="Comfortaa"/>
              </a:rPr>
              <a:t>Thoth</a:t>
            </a:r>
            <a:endParaRPr sz="5580" dirty="0">
              <a:latin typeface="Comfortaa"/>
              <a:ea typeface="Comfortaa"/>
              <a:cs typeface="Comfortaa"/>
              <a:sym typeface="Comfortaa"/>
            </a:endParaRPr>
          </a:p>
        </p:txBody>
      </p:sp>
      <p:sp>
        <p:nvSpPr>
          <p:cNvPr id="85" name="Google Shape;85;p17"/>
          <p:cNvSpPr txBox="1">
            <a:spLocks noGrp="1"/>
          </p:cNvSpPr>
          <p:nvPr>
            <p:ph type="subTitle" idx="1"/>
          </p:nvPr>
        </p:nvSpPr>
        <p:spPr>
          <a:xfrm>
            <a:off x="311700" y="3404925"/>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dirty="0">
                <a:latin typeface="Comfortaa"/>
                <a:ea typeface="Comfortaa"/>
                <a:cs typeface="Comfortaa"/>
                <a:sym typeface="Comfortaa"/>
              </a:rPr>
              <a:t>Open Metadata Management System</a:t>
            </a:r>
            <a:endParaRPr dirty="0">
              <a:latin typeface="Comfortaa"/>
              <a:ea typeface="Comfortaa"/>
              <a:cs typeface="Comfortaa"/>
              <a:sym typeface="Comfortaa"/>
            </a:endParaRPr>
          </a:p>
        </p:txBody>
      </p:sp>
      <p:pic>
        <p:nvPicPr>
          <p:cNvPr id="86" name="Google Shape;86;p17" descr="Thoth logo displaying &quot;Thoth Open Metadata&quot; next to a stylised rendering of old-egyptian hieroglyphs"/>
          <p:cNvPicPr preferRelativeResize="0"/>
          <p:nvPr/>
        </p:nvPicPr>
        <p:blipFill>
          <a:blip r:embed="rId3">
            <a:alphaModFix/>
          </a:blip>
          <a:stretch>
            <a:fillRect/>
          </a:stretch>
        </p:blipFill>
        <p:spPr>
          <a:xfrm>
            <a:off x="987351" y="84450"/>
            <a:ext cx="7169300" cy="21353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4" name="Title 3">
            <a:extLst>
              <a:ext uri="{FF2B5EF4-FFF2-40B4-BE49-F238E27FC236}">
                <a16:creationId xmlns:a16="http://schemas.microsoft.com/office/drawing/2014/main" id="{1A64764A-C752-40D4-98AA-5E37AE431CE2}"/>
              </a:ext>
            </a:extLst>
          </p:cNvPr>
          <p:cNvSpPr>
            <a:spLocks noGrp="1"/>
          </p:cNvSpPr>
          <p:nvPr>
            <p:ph type="title"/>
          </p:nvPr>
        </p:nvSpPr>
        <p:spPr/>
        <p:txBody>
          <a:bodyPr>
            <a:normAutofit fontScale="90000"/>
          </a:bodyPr>
          <a:lstStyle/>
          <a:p>
            <a:pPr rtl="0"/>
            <a:r>
              <a:rPr lang="en-US" sz="2600" b="1" i="0" dirty="0">
                <a:solidFill>
                  <a:srgbClr val="000000"/>
                </a:solidFill>
                <a:effectLst/>
                <a:latin typeface="Comfortaa" panose="020B0604020202020204" charset="0"/>
                <a:ea typeface="Comfortaa" panose="020B0604020202020204" charset="0"/>
                <a:cs typeface="Comfortaa" panose="020B0604020202020204" charset="0"/>
              </a:rPr>
              <a:t>Issues in OA book publishing: Dissemination</a:t>
            </a:r>
            <a:endParaRPr lang="en-GB" dirty="0">
              <a:effectLst/>
            </a:endParaRPr>
          </a:p>
          <a:p>
            <a:endParaRPr lang="en-GB" dirty="0"/>
          </a:p>
        </p:txBody>
      </p:sp>
      <p:pic>
        <p:nvPicPr>
          <p:cNvPr id="92" name="Google Shape;92;p18" descr="partial screenshot of the publication page for the COPIM WP5 Scoping Report titled &quot;Building an Open Dissemination System&quot;, authored by Graham Stone, Rupert Gatti, Vincent W.J. van Gerven Oei, Javier Arias, Tobias Steiner, and Eelco Ferwerda, which can be accessed at https://doi.org/10.21428/785a6451.939caeab "/>
          <p:cNvPicPr preferRelativeResize="0"/>
          <p:nvPr/>
        </p:nvPicPr>
        <p:blipFill>
          <a:blip r:embed="rId3">
            <a:alphaModFix/>
          </a:blip>
          <a:stretch>
            <a:fillRect/>
          </a:stretch>
        </p:blipFill>
        <p:spPr>
          <a:xfrm>
            <a:off x="130749" y="939536"/>
            <a:ext cx="4253200" cy="1800513"/>
          </a:xfrm>
          <a:prstGeom prst="rect">
            <a:avLst/>
          </a:prstGeom>
          <a:noFill/>
          <a:ln>
            <a:noFill/>
          </a:ln>
        </p:spPr>
      </p:pic>
      <p:sp>
        <p:nvSpPr>
          <p:cNvPr id="95" name="Google Shape;95;p18"/>
          <p:cNvSpPr txBox="1"/>
          <p:nvPr/>
        </p:nvSpPr>
        <p:spPr>
          <a:xfrm>
            <a:off x="289800" y="2656725"/>
            <a:ext cx="3828300" cy="397001"/>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1200" dirty="0">
                <a:latin typeface="Avenir Book" panose="020B0503020203020204" pitchFamily="34" charset="-78"/>
                <a:ea typeface="Avenir"/>
                <a:cs typeface="Avenir Book" panose="020B0503020203020204" pitchFamily="34" charset="-78"/>
                <a:sym typeface="Avenir"/>
              </a:rPr>
              <a:t>doi: </a:t>
            </a:r>
            <a:r>
              <a:rPr lang="en" sz="1200" u="sng" dirty="0">
                <a:solidFill>
                  <a:schemeClr val="hlink"/>
                </a:solidFill>
                <a:latin typeface="Avenir Book" panose="020B0503020203020204" pitchFamily="34" charset="-78"/>
                <a:ea typeface="Avenir"/>
                <a:cs typeface="Avenir Book" panose="020B0503020203020204" pitchFamily="34" charset="-78"/>
                <a:sym typeface="Avenir"/>
                <a:hlinkClick r:id="rId4"/>
              </a:rPr>
              <a:t>10.21428/785a6451.939caeab</a:t>
            </a:r>
            <a:r>
              <a:rPr lang="en" sz="1200" dirty="0">
                <a:latin typeface="Avenir Book" panose="020B0503020203020204" pitchFamily="34" charset="-78"/>
                <a:ea typeface="Avenir"/>
                <a:cs typeface="Avenir Book" panose="020B0503020203020204" pitchFamily="34" charset="-78"/>
                <a:sym typeface="Avenir"/>
              </a:rPr>
              <a:t> </a:t>
            </a:r>
            <a:endParaRPr sz="1200" dirty="0">
              <a:latin typeface="Avenir Book" panose="020B0503020203020204" pitchFamily="34" charset="-78"/>
              <a:ea typeface="Avenir"/>
              <a:cs typeface="Avenir Book" panose="020B0503020203020204" pitchFamily="34" charset="-78"/>
              <a:sym typeface="Avenir"/>
            </a:endParaRPr>
          </a:p>
        </p:txBody>
      </p:sp>
      <p:sp>
        <p:nvSpPr>
          <p:cNvPr id="94" name="Google Shape;94;p18"/>
          <p:cNvSpPr txBox="1"/>
          <p:nvPr/>
        </p:nvSpPr>
        <p:spPr>
          <a:xfrm>
            <a:off x="4186851" y="714168"/>
            <a:ext cx="4826400" cy="2482701"/>
          </a:xfrm>
          <a:prstGeom prst="rect">
            <a:avLst/>
          </a:prstGeom>
          <a:noFill/>
          <a:ln>
            <a:noFill/>
          </a:ln>
        </p:spPr>
        <p:txBody>
          <a:bodyPr spcFirstLastPara="1" wrap="square" lIns="91425" tIns="91425" rIns="91425" bIns="91425" anchor="t" anchorCtr="0">
            <a:spAutoFit/>
          </a:bodyPr>
          <a:lstStyle/>
          <a:p>
            <a:pPr marL="457200" lvl="0" indent="-330200" algn="l" rtl="0">
              <a:lnSpc>
                <a:spcPct val="100000"/>
              </a:lnSpc>
              <a:spcBef>
                <a:spcPts val="4400"/>
              </a:spcBef>
              <a:spcAft>
                <a:spcPts val="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Smaller, non-profit, and library-based OA publishers often struggle with metadata management and dissemination</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0200" algn="l" rtl="0">
              <a:lnSpc>
                <a:spcPct val="100000"/>
              </a:lnSpc>
              <a:spcBef>
                <a:spcPts val="1000"/>
              </a:spcBef>
              <a:spcAft>
                <a:spcPts val="100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Commercial solutions are expensive / not tailored to OA books  &gt; metadata often managed in custom spreadsheets</a:t>
            </a:r>
            <a:endParaRPr sz="1600" dirty="0">
              <a:solidFill>
                <a:schemeClr val="dk1"/>
              </a:solidFill>
              <a:latin typeface="Avenir Book" panose="020B0503020203020204" pitchFamily="34" charset="-78"/>
              <a:ea typeface="Avenir"/>
              <a:cs typeface="Avenir Book" panose="020B0503020203020204" pitchFamily="34" charset="-78"/>
              <a:sym typeface="Avenir"/>
            </a:endParaRPr>
          </a:p>
        </p:txBody>
      </p:sp>
      <p:sp>
        <p:nvSpPr>
          <p:cNvPr id="93" name="Google Shape;93;p18"/>
          <p:cNvSpPr txBox="1"/>
          <p:nvPr/>
        </p:nvSpPr>
        <p:spPr>
          <a:xfrm>
            <a:off x="660525" y="3196869"/>
            <a:ext cx="8298900" cy="1800463"/>
          </a:xfrm>
          <a:prstGeom prst="rect">
            <a:avLst/>
          </a:prstGeom>
          <a:noFill/>
          <a:ln>
            <a:noFill/>
          </a:ln>
        </p:spPr>
        <p:txBody>
          <a:bodyPr spcFirstLastPara="1" wrap="square" lIns="91425" tIns="91425" rIns="91425" bIns="91425" anchor="t" anchorCtr="0">
            <a:spAutoFit/>
          </a:bodyPr>
          <a:lstStyle/>
          <a:p>
            <a:pPr marL="457200" lvl="0" indent="-330200" algn="l" rtl="0">
              <a:lnSpc>
                <a:spcPct val="100000"/>
              </a:lnSpc>
              <a:spcBef>
                <a:spcPts val="0"/>
              </a:spcBef>
              <a:spcAft>
                <a:spcPts val="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Dissemination channels require different output formats according to different specifications &gt; technical knowledge required is often absent, leading to lower discoverability</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0200" algn="l" rtl="0">
              <a:lnSpc>
                <a:spcPct val="100000"/>
              </a:lnSpc>
              <a:spcBef>
                <a:spcPts val="1000"/>
              </a:spcBef>
              <a:spcAft>
                <a:spcPts val="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OA book metadata from commercial vendors often of low(er) quality</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0200" algn="l" rtl="0">
              <a:lnSpc>
                <a:spcPct val="100000"/>
              </a:lnSpc>
              <a:spcBef>
                <a:spcPts val="1000"/>
              </a:spcBef>
              <a:spcAft>
                <a:spcPts val="1000"/>
              </a:spcAft>
              <a:buClr>
                <a:schemeClr val="dk1"/>
              </a:buClr>
              <a:buSzPts val="16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Metadata often not CC0 licensed &gt; limits downstream reuse &amp; remix </a:t>
            </a:r>
            <a:endParaRPr sz="1600" dirty="0">
              <a:solidFill>
                <a:schemeClr val="dk1"/>
              </a:solidFill>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2" name="Title 1">
            <a:extLst>
              <a:ext uri="{FF2B5EF4-FFF2-40B4-BE49-F238E27FC236}">
                <a16:creationId xmlns:a16="http://schemas.microsoft.com/office/drawing/2014/main" id="{E2D5476D-0278-4628-8438-AC72F88FA959}"/>
              </a:ext>
            </a:extLst>
          </p:cNvPr>
          <p:cNvSpPr>
            <a:spLocks noGrp="1"/>
          </p:cNvSpPr>
          <p:nvPr>
            <p:ph type="title"/>
          </p:nvPr>
        </p:nvSpPr>
        <p:spPr/>
        <p:txBody>
          <a:bodyPr>
            <a:normAutofit fontScale="90000"/>
          </a:bodyPr>
          <a:lstStyle/>
          <a:p>
            <a:pPr rtl="0"/>
            <a:r>
              <a:rPr lang="en-US" sz="2600" b="1" i="0" dirty="0">
                <a:solidFill>
                  <a:srgbClr val="000000"/>
                </a:solidFill>
                <a:effectLst/>
                <a:latin typeface="Comfortaa" panose="020B0604020202020204" charset="0"/>
                <a:ea typeface="Comfortaa" panose="020B0604020202020204" charset="0"/>
                <a:cs typeface="Comfortaa" panose="020B0604020202020204" charset="0"/>
              </a:rPr>
              <a:t>Issues in OA book publishing: Archiving</a:t>
            </a:r>
            <a:endParaRPr lang="en-GB" dirty="0">
              <a:effectLst/>
            </a:endParaRPr>
          </a:p>
          <a:p>
            <a:endParaRPr lang="en-GB" dirty="0"/>
          </a:p>
        </p:txBody>
      </p:sp>
      <p:pic>
        <p:nvPicPr>
          <p:cNvPr id="103" name="Google Shape;103;p19" descr="partial screenshot of the title page of the COPIM WP7 Scoping Report on Archiving and Preserving OA Monographs, authored by Miranda Barnes, Emily Bell, Gareth Cole, Jenny Fry, Rupert Gatti &amp; Graham Stone, which can be accessed at https://doi.org/10.5281/zenodo.6725309"/>
          <p:cNvPicPr preferRelativeResize="0"/>
          <p:nvPr/>
        </p:nvPicPr>
        <p:blipFill>
          <a:blip r:embed="rId3">
            <a:alphaModFix/>
          </a:blip>
          <a:stretch>
            <a:fillRect/>
          </a:stretch>
        </p:blipFill>
        <p:spPr>
          <a:xfrm>
            <a:off x="152400" y="1025575"/>
            <a:ext cx="2235833" cy="2892600"/>
          </a:xfrm>
          <a:prstGeom prst="rect">
            <a:avLst/>
          </a:prstGeom>
          <a:noFill/>
          <a:ln>
            <a:noFill/>
          </a:ln>
        </p:spPr>
      </p:pic>
      <p:sp>
        <p:nvSpPr>
          <p:cNvPr id="102" name="Google Shape;102;p19"/>
          <p:cNvSpPr txBox="1"/>
          <p:nvPr/>
        </p:nvSpPr>
        <p:spPr>
          <a:xfrm>
            <a:off x="285125" y="4070575"/>
            <a:ext cx="3000000" cy="354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100" dirty="0">
                <a:latin typeface="Avenir Book" panose="020B0503020203020204" pitchFamily="34" charset="-78"/>
                <a:ea typeface="Avenir"/>
                <a:cs typeface="Avenir Book" panose="020B0503020203020204" pitchFamily="34" charset="-78"/>
                <a:sym typeface="Avenir"/>
              </a:rPr>
              <a:t>doi: </a:t>
            </a:r>
            <a:r>
              <a:rPr lang="en" sz="1100" u="sng" dirty="0">
                <a:solidFill>
                  <a:schemeClr val="hlink"/>
                </a:solidFill>
                <a:latin typeface="Avenir Book" panose="020B0503020203020204" pitchFamily="34" charset="-78"/>
                <a:ea typeface="Avenir"/>
                <a:cs typeface="Avenir Book" panose="020B0503020203020204" pitchFamily="34" charset="-78"/>
                <a:sym typeface="Avenir"/>
                <a:hlinkClick r:id="rId4"/>
              </a:rPr>
              <a:t>1</a:t>
            </a:r>
            <a:r>
              <a:rPr lang="en" sz="1100" u="sng" dirty="0">
                <a:solidFill>
                  <a:schemeClr val="hlink"/>
                </a:solidFill>
                <a:latin typeface="Avenir Book" panose="020B0503020203020204" pitchFamily="34" charset="-78"/>
                <a:ea typeface="Avenir"/>
                <a:cs typeface="Avenir Book" panose="020B0503020203020204" pitchFamily="34" charset="-78"/>
                <a:sym typeface="Avenir"/>
                <a:hlinkClick r:id="rId4"/>
              </a:rPr>
              <a:t>0.5281/zenodo.6725309</a:t>
            </a:r>
            <a:r>
              <a:rPr lang="en" sz="1100" dirty="0">
                <a:latin typeface="Avenir Book" panose="020B0503020203020204" pitchFamily="34" charset="-78"/>
                <a:ea typeface="Avenir"/>
                <a:cs typeface="Avenir Book" panose="020B0503020203020204" pitchFamily="34" charset="-78"/>
                <a:sym typeface="Avenir"/>
              </a:rPr>
              <a:t> </a:t>
            </a:r>
            <a:endParaRPr sz="1100" dirty="0">
              <a:latin typeface="Avenir Book" panose="020B0503020203020204" pitchFamily="34" charset="-78"/>
              <a:ea typeface="Avenir"/>
              <a:cs typeface="Avenir Book" panose="020B0503020203020204" pitchFamily="34" charset="-78"/>
              <a:sym typeface="Avenir"/>
            </a:endParaRPr>
          </a:p>
        </p:txBody>
      </p:sp>
      <p:sp>
        <p:nvSpPr>
          <p:cNvPr id="101" name="Google Shape;101;p19"/>
          <p:cNvSpPr txBox="1"/>
          <p:nvPr/>
        </p:nvSpPr>
        <p:spPr>
          <a:xfrm>
            <a:off x="2580975" y="990725"/>
            <a:ext cx="6563100" cy="4088268"/>
          </a:xfrm>
          <a:prstGeom prst="rect">
            <a:avLst/>
          </a:prstGeom>
          <a:noFill/>
          <a:ln>
            <a:noFill/>
          </a:ln>
        </p:spPr>
        <p:txBody>
          <a:bodyPr spcFirstLastPara="1" wrap="square" lIns="91425" tIns="91425" rIns="91425" bIns="91425" anchor="t" anchorCtr="0">
            <a:spAutoFit/>
          </a:bodyPr>
          <a:lstStyle/>
          <a:p>
            <a:pPr marL="457200" lvl="0" indent="-336550" algn="l" rtl="0">
              <a:lnSpc>
                <a:spcPct val="100000"/>
              </a:lnSpc>
              <a:spcBef>
                <a:spcPts val="4400"/>
              </a:spcBef>
              <a:spcAft>
                <a:spcPts val="0"/>
              </a:spcAft>
              <a:buClr>
                <a:schemeClr val="dk1"/>
              </a:buClr>
              <a:buSzPts val="17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Smaller, non-profit, and library-based OA publishers often lack expertise &amp; resources with regards to archiving of their outputs</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6550" algn="l" rtl="0">
              <a:lnSpc>
                <a:spcPct val="100000"/>
              </a:lnSpc>
              <a:spcBef>
                <a:spcPts val="1000"/>
              </a:spcBef>
              <a:spcAft>
                <a:spcPts val="0"/>
              </a:spcAft>
              <a:buClr>
                <a:schemeClr val="dk1"/>
              </a:buClr>
              <a:buSzPts val="17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Existing solutions are expensive and remain difficult to reach for small presses</a:t>
            </a:r>
            <a:endParaRPr sz="16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36550" algn="l" rtl="0">
              <a:spcBef>
                <a:spcPts val="1000"/>
              </a:spcBef>
              <a:spcAft>
                <a:spcPts val="1000"/>
              </a:spcAft>
              <a:buClr>
                <a:schemeClr val="dk1"/>
              </a:buClr>
              <a:buSzPts val="1700"/>
              <a:buFont typeface="Avenir"/>
              <a:buChar char="●"/>
            </a:pPr>
            <a:r>
              <a:rPr lang="en" sz="1600" dirty="0">
                <a:solidFill>
                  <a:schemeClr val="dk1"/>
                </a:solidFill>
                <a:latin typeface="Avenir Book" panose="020B0503020203020204" pitchFamily="34" charset="-78"/>
                <a:ea typeface="Avenir"/>
                <a:cs typeface="Avenir Book" panose="020B0503020203020204" pitchFamily="34" charset="-78"/>
                <a:sym typeface="Avenir"/>
              </a:rPr>
              <a:t>As a recent study dissecting the archiving and preservation status of Open Access books suggests, there is</a:t>
            </a:r>
            <a:br>
              <a:rPr lang="en" sz="1600" dirty="0">
                <a:solidFill>
                  <a:schemeClr val="dk1"/>
                </a:solidFill>
                <a:latin typeface="Avenir Book" panose="020B0503020203020204" pitchFamily="34" charset="-78"/>
                <a:ea typeface="Avenir"/>
                <a:cs typeface="Avenir Book" panose="020B0503020203020204" pitchFamily="34" charset="-78"/>
                <a:sym typeface="Avenir"/>
              </a:rPr>
            </a:br>
            <a:br>
              <a:rPr lang="en" sz="1600" dirty="0">
                <a:solidFill>
                  <a:schemeClr val="dk1"/>
                </a:solidFill>
                <a:latin typeface="Avenir Book" panose="020B0503020203020204" pitchFamily="34" charset="-78"/>
                <a:ea typeface="Avenir"/>
                <a:cs typeface="Avenir Book" panose="020B0503020203020204" pitchFamily="34" charset="-78"/>
                <a:sym typeface="Avenir"/>
              </a:rPr>
            </a:br>
            <a:r>
              <a:rPr lang="en" sz="1600" i="1" dirty="0">
                <a:solidFill>
                  <a:schemeClr val="dk1"/>
                </a:solidFill>
                <a:latin typeface="Avenir Book" panose="020B0503020203020204" pitchFamily="34" charset="-78"/>
                <a:ea typeface="Avenir"/>
                <a:cs typeface="Avenir Book" panose="020B0503020203020204" pitchFamily="34" charset="-78"/>
                <a:sym typeface="Avenir"/>
              </a:rPr>
              <a:t>“reason for concern for the long tail of OA books distributed at thousands of different web domains as these include volatile cloud storage or sometimes no longer contained the files at all”</a:t>
            </a:r>
            <a:br>
              <a:rPr lang="en" sz="1600" dirty="0">
                <a:solidFill>
                  <a:schemeClr val="dk1"/>
                </a:solidFill>
                <a:latin typeface="Avenir Book" panose="020B0503020203020204" pitchFamily="34" charset="-78"/>
                <a:ea typeface="Avenir"/>
                <a:cs typeface="Avenir Book" panose="020B0503020203020204" pitchFamily="34" charset="-78"/>
                <a:sym typeface="Avenir"/>
              </a:rPr>
            </a:br>
            <a:r>
              <a:rPr lang="en" sz="1600" dirty="0">
                <a:solidFill>
                  <a:schemeClr val="dk1"/>
                </a:solidFill>
                <a:latin typeface="Avenir Book" panose="020B0503020203020204" pitchFamily="34" charset="-78"/>
                <a:ea typeface="Avenir"/>
                <a:cs typeface="Avenir Book" panose="020B0503020203020204" pitchFamily="34" charset="-78"/>
                <a:sym typeface="Avenir"/>
              </a:rPr>
              <a:t>									 </a:t>
            </a:r>
            <a:r>
              <a:rPr lang="en" sz="1600" u="sng" dirty="0">
                <a:solidFill>
                  <a:schemeClr val="hlink"/>
                </a:solidFill>
                <a:latin typeface="Avenir Book" panose="020B0503020203020204" pitchFamily="34" charset="-78"/>
                <a:ea typeface="Avenir"/>
                <a:cs typeface="Avenir Book" panose="020B0503020203020204" pitchFamily="34" charset="-78"/>
                <a:sym typeface="Avenir"/>
                <a:hlinkClick r:id="rId5"/>
              </a:rPr>
              <a:t>Laakso, 2023</a:t>
            </a:r>
            <a:endParaRPr sz="1600" dirty="0">
              <a:solidFill>
                <a:schemeClr val="dk1"/>
              </a:solidFill>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2" name="Title 1">
            <a:extLst>
              <a:ext uri="{FF2B5EF4-FFF2-40B4-BE49-F238E27FC236}">
                <a16:creationId xmlns:a16="http://schemas.microsoft.com/office/drawing/2014/main" id="{492C4954-E77C-41D5-BF13-CF95A39E35E6}"/>
              </a:ext>
            </a:extLst>
          </p:cNvPr>
          <p:cNvSpPr>
            <a:spLocks noGrp="1"/>
          </p:cNvSpPr>
          <p:nvPr>
            <p:ph type="title"/>
          </p:nvPr>
        </p:nvSpPr>
        <p:spPr>
          <a:xfrm>
            <a:off x="155850" y="-22525"/>
            <a:ext cx="8520600" cy="572700"/>
          </a:xfrm>
        </p:spPr>
        <p:txBody>
          <a:bodyPr>
            <a:normAutofit fontScale="90000"/>
          </a:bodyPr>
          <a:lstStyle/>
          <a:p>
            <a:r>
              <a:rPr lang="en-GB" dirty="0">
                <a:solidFill>
                  <a:schemeClr val="bg1"/>
                </a:solidFill>
              </a:rPr>
              <a:t>Thoth</a:t>
            </a:r>
            <a:r>
              <a:rPr lang="en-GB" baseline="0" dirty="0">
                <a:solidFill>
                  <a:schemeClr val="bg1"/>
                </a:solidFill>
              </a:rPr>
              <a:t> Open Metadata</a:t>
            </a:r>
            <a:endParaRPr lang="en-GB" dirty="0">
              <a:solidFill>
                <a:schemeClr val="bg1"/>
              </a:solidFill>
            </a:endParaRPr>
          </a:p>
        </p:txBody>
      </p:sp>
      <p:sp>
        <p:nvSpPr>
          <p:cNvPr id="108" name="Google Shape;108;p20"/>
          <p:cNvSpPr txBox="1">
            <a:spLocks noGrp="1"/>
          </p:cNvSpPr>
          <p:nvPr>
            <p:ph type="body" idx="1"/>
          </p:nvPr>
        </p:nvSpPr>
        <p:spPr>
          <a:xfrm>
            <a:off x="155850" y="550175"/>
            <a:ext cx="8832300" cy="819325"/>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sz="2000" u="sng" dirty="0">
                <a:solidFill>
                  <a:schemeClr val="hlink"/>
                </a:solidFill>
                <a:latin typeface="Comfortaa"/>
                <a:ea typeface="Comfortaa"/>
                <a:cs typeface="Comfortaa"/>
                <a:sym typeface="Comfortaa"/>
                <a:hlinkClick r:id="rId3"/>
              </a:rPr>
              <a:t>https://thoth.pub</a:t>
            </a:r>
            <a:r>
              <a:rPr lang="en" sz="2000" dirty="0">
                <a:solidFill>
                  <a:srgbClr val="0070C0"/>
                </a:solidFill>
                <a:latin typeface="Comfortaa"/>
                <a:ea typeface="Comfortaa"/>
                <a:cs typeface="Comfortaa"/>
                <a:sym typeface="Comfortaa"/>
              </a:rPr>
              <a:t>        	  			</a:t>
            </a:r>
            <a:r>
              <a:rPr lang="en" sz="2000" dirty="0">
                <a:solidFill>
                  <a:srgbClr val="002060"/>
                </a:solidFill>
                <a:latin typeface="Comfortaa"/>
                <a:ea typeface="Comfortaa"/>
                <a:cs typeface="Comfortaa"/>
                <a:sym typeface="Comfortaa"/>
              </a:rPr>
              <a:t>Non-profit CIC</a:t>
            </a:r>
            <a:endParaRPr sz="800" dirty="0">
              <a:latin typeface="Comfortaa"/>
              <a:ea typeface="Comfortaa"/>
              <a:cs typeface="Comfortaa"/>
              <a:sym typeface="Comfortaa"/>
            </a:endParaRPr>
          </a:p>
        </p:txBody>
      </p:sp>
      <p:pic>
        <p:nvPicPr>
          <p:cNvPr id="109" name="Google Shape;109;p20">
            <a:extLst>
              <a:ext uri="{C183D7F6-B498-43B3-948B-1728B52AA6E4}">
                <adec:decorative xmlns:adec="http://schemas.microsoft.com/office/drawing/2017/decorative" val="1"/>
              </a:ext>
            </a:extLst>
          </p:cNvPr>
          <p:cNvPicPr preferRelativeResize="0"/>
          <p:nvPr/>
        </p:nvPicPr>
        <p:blipFill rotWithShape="1">
          <a:blip r:embed="rId4">
            <a:alphaModFix/>
          </a:blip>
          <a:srcRect l="10838" r="10846"/>
          <a:stretch/>
        </p:blipFill>
        <p:spPr>
          <a:xfrm>
            <a:off x="0" y="1369500"/>
            <a:ext cx="9144003" cy="37740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pic>
        <p:nvPicPr>
          <p:cNvPr id="115" name="Google Shape;115;p21" descr="Screenshot of the Thoth backend interface, detailing a number of metadata fields including Work Type, Work Status, Imprint, Title, Subtitle, Edition, Publication Date, Place of Publication, etc. - with options to record DOIs as well as open licenses via dedicated metadata fields."/>
          <p:cNvPicPr preferRelativeResize="0"/>
          <p:nvPr/>
        </p:nvPicPr>
        <p:blipFill rotWithShape="1">
          <a:blip r:embed="rId3">
            <a:alphaModFix/>
          </a:blip>
          <a:srcRect l="17820"/>
          <a:stretch/>
        </p:blipFill>
        <p:spPr>
          <a:xfrm>
            <a:off x="3803374" y="0"/>
            <a:ext cx="5410476" cy="4983799"/>
          </a:xfrm>
          <a:prstGeom prst="rect">
            <a:avLst/>
          </a:prstGeom>
          <a:noFill/>
          <a:ln>
            <a:noFill/>
          </a:ln>
        </p:spPr>
      </p:pic>
      <p:sp>
        <p:nvSpPr>
          <p:cNvPr id="118" name="Google Shape;118;p21">
            <a:extLst>
              <a:ext uri="{C183D7F6-B498-43B3-948B-1728B52AA6E4}">
                <adec:decorative xmlns:adec="http://schemas.microsoft.com/office/drawing/2017/decorative" val="1"/>
              </a:ext>
            </a:extLst>
          </p:cNvPr>
          <p:cNvSpPr/>
          <p:nvPr/>
        </p:nvSpPr>
        <p:spPr>
          <a:xfrm>
            <a:off x="3958775" y="4564700"/>
            <a:ext cx="1816500" cy="419100"/>
          </a:xfrm>
          <a:prstGeom prst="flowChartAlternateProcess">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119" name="Google Shape;119;p21">
            <a:extLst>
              <a:ext uri="{C183D7F6-B498-43B3-948B-1728B52AA6E4}">
                <adec:decorative xmlns:adec="http://schemas.microsoft.com/office/drawing/2017/decorative" val="1"/>
              </a:ext>
            </a:extLst>
          </p:cNvPr>
          <p:cNvPicPr preferRelativeResize="0"/>
          <p:nvPr/>
        </p:nvPicPr>
        <p:blipFill>
          <a:blip r:embed="rId4">
            <a:alphaModFix/>
          </a:blip>
          <a:stretch>
            <a:fillRect/>
          </a:stretch>
        </p:blipFill>
        <p:spPr>
          <a:xfrm rot="-5400000">
            <a:off x="-979715" y="2758965"/>
            <a:ext cx="2873400" cy="855825"/>
          </a:xfrm>
          <a:prstGeom prst="rect">
            <a:avLst/>
          </a:prstGeom>
          <a:noFill/>
          <a:ln>
            <a:noFill/>
          </a:ln>
        </p:spPr>
      </p:pic>
      <p:sp>
        <p:nvSpPr>
          <p:cNvPr id="117" name="Google Shape;117;p21">
            <a:extLst>
              <a:ext uri="{C183D7F6-B498-43B3-948B-1728B52AA6E4}">
                <adec:decorative xmlns:adec="http://schemas.microsoft.com/office/drawing/2017/decorative" val="1"/>
              </a:ext>
            </a:extLst>
          </p:cNvPr>
          <p:cNvSpPr/>
          <p:nvPr/>
        </p:nvSpPr>
        <p:spPr>
          <a:xfrm>
            <a:off x="3958775" y="3490125"/>
            <a:ext cx="1816500" cy="419100"/>
          </a:xfrm>
          <a:prstGeom prst="flowChartAlternateProcess">
            <a:avLst/>
          </a:prstGeom>
          <a:noFill/>
          <a:ln w="38100"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14" name="Google Shape;114;p21"/>
          <p:cNvSpPr txBox="1">
            <a:spLocks noGrp="1"/>
          </p:cNvSpPr>
          <p:nvPr>
            <p:ph type="title"/>
          </p:nvPr>
        </p:nvSpPr>
        <p:spPr>
          <a:xfrm>
            <a:off x="105775" y="159700"/>
            <a:ext cx="2235000" cy="1437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260" b="1" dirty="0">
                <a:latin typeface="Comfortaa"/>
                <a:ea typeface="Comfortaa"/>
                <a:cs typeface="Comfortaa"/>
                <a:sym typeface="Comfortaa"/>
              </a:rPr>
              <a:t>Metadata Management for OA books: Ingest </a:t>
            </a:r>
            <a:endParaRPr sz="2260" b="1" dirty="0">
              <a:latin typeface="Comfortaa"/>
              <a:ea typeface="Comfortaa"/>
              <a:cs typeface="Comfortaa"/>
              <a:sym typeface="Comfortaa"/>
            </a:endParaRPr>
          </a:p>
        </p:txBody>
      </p:sp>
      <p:sp>
        <p:nvSpPr>
          <p:cNvPr id="116" name="Google Shape;116;p21">
            <a:extLst>
              <a:ext uri="{C183D7F6-B498-43B3-948B-1728B52AA6E4}">
                <adec:decorative xmlns:adec="http://schemas.microsoft.com/office/drawing/2017/decorative" val="0"/>
              </a:ext>
            </a:extLst>
          </p:cNvPr>
          <p:cNvSpPr txBox="1">
            <a:spLocks noGrp="1"/>
          </p:cNvSpPr>
          <p:nvPr>
            <p:ph type="body" idx="1"/>
          </p:nvPr>
        </p:nvSpPr>
        <p:spPr>
          <a:xfrm>
            <a:off x="972925" y="2007006"/>
            <a:ext cx="2735700" cy="2359742"/>
          </a:xfrm>
          <a:prstGeom prst="rect">
            <a:avLst/>
          </a:prstGeom>
        </p:spPr>
        <p:txBody>
          <a:bodyPr spcFirstLastPara="1" wrap="square" lIns="91425" tIns="91425" rIns="91425" bIns="91425" anchor="t" anchorCtr="0">
            <a:noAutofit/>
          </a:bodyPr>
          <a:lstStyle/>
          <a:p>
            <a:pPr marL="457200" lvl="0" indent="-325120" algn="l" rtl="0">
              <a:lnSpc>
                <a:spcPct val="95000"/>
              </a:lnSpc>
              <a:spcBef>
                <a:spcPts val="0"/>
              </a:spcBef>
              <a:spcAft>
                <a:spcPts val="0"/>
              </a:spcAft>
              <a:buClr>
                <a:schemeClr val="dk1"/>
              </a:buClr>
              <a:buSzPts val="1520"/>
              <a:buFont typeface="Avenir"/>
              <a:buChar char="●"/>
            </a:pPr>
            <a:r>
              <a:rPr lang="en" sz="1400" dirty="0">
                <a:solidFill>
                  <a:schemeClr val="dk1"/>
                </a:solidFill>
                <a:latin typeface="Avenir Book" panose="020B0503020203020204" pitchFamily="34" charset="-78"/>
                <a:ea typeface="Avenir"/>
                <a:cs typeface="Avenir Book" panose="020B0503020203020204" pitchFamily="34" charset="-78"/>
                <a:sym typeface="Avenir"/>
              </a:rPr>
              <a:t>Direct data entry via UI</a:t>
            </a:r>
            <a:br>
              <a:rPr lang="en" sz="1400" dirty="0">
                <a:solidFill>
                  <a:schemeClr val="dk1"/>
                </a:solidFill>
                <a:latin typeface="Avenir Book" panose="020B0503020203020204" pitchFamily="34" charset="-78"/>
                <a:ea typeface="Avenir"/>
                <a:cs typeface="Avenir Book" panose="020B0503020203020204" pitchFamily="34" charset="-78"/>
                <a:sym typeface="Avenir"/>
              </a:rPr>
            </a:br>
            <a:endParaRPr sz="1400" dirty="0">
              <a:solidFill>
                <a:schemeClr val="dk1"/>
              </a:solidFill>
              <a:latin typeface="Avenir Book" panose="020B0503020203020204" pitchFamily="34" charset="-78"/>
              <a:ea typeface="Avenir"/>
              <a:cs typeface="Avenir Book" panose="020B0503020203020204" pitchFamily="34" charset="-78"/>
              <a:sym typeface="Avenir"/>
            </a:endParaRPr>
          </a:p>
          <a:p>
            <a:pPr marL="457200" lvl="0" indent="-325120" algn="l" rtl="0">
              <a:lnSpc>
                <a:spcPct val="95000"/>
              </a:lnSpc>
              <a:spcBef>
                <a:spcPts val="0"/>
              </a:spcBef>
              <a:spcAft>
                <a:spcPts val="0"/>
              </a:spcAft>
              <a:buClr>
                <a:schemeClr val="dk1"/>
              </a:buClr>
              <a:buSzPts val="1520"/>
              <a:buFont typeface="Avenir"/>
              <a:buChar char="●"/>
            </a:pPr>
            <a:r>
              <a:rPr lang="en" sz="1400" dirty="0">
                <a:solidFill>
                  <a:schemeClr val="dk1"/>
                </a:solidFill>
                <a:latin typeface="Avenir Book" panose="020B0503020203020204" pitchFamily="34" charset="-78"/>
                <a:ea typeface="Avenir"/>
                <a:cs typeface="Avenir Book" panose="020B0503020203020204" pitchFamily="34" charset="-78"/>
                <a:sym typeface="Avenir"/>
              </a:rPr>
              <a:t>Import existing metadata from other platforms (e.g. ScienceOpen) &amp; local title management systems via REST API, or structured data (e.g. ONIX)</a:t>
            </a:r>
            <a:endParaRPr sz="1100" dirty="0">
              <a:latin typeface="Avenir Book" panose="020B0503020203020204" pitchFamily="34" charset="-78"/>
              <a:ea typeface="Avenir"/>
              <a:cs typeface="Avenir Book" panose="020B0503020203020204" pitchFamily="34" charset="-78"/>
              <a:sym typeface="Aveni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1606</TotalTime>
  <Words>1636</Words>
  <Application>Microsoft Office PowerPoint</Application>
  <PresentationFormat>On-screen Show (16:9)</PresentationFormat>
  <Paragraphs>126</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Avenir Book</vt:lpstr>
      <vt:lpstr>Avenir</vt:lpstr>
      <vt:lpstr>Arial</vt:lpstr>
      <vt:lpstr>Comfortaa</vt:lpstr>
      <vt:lpstr>Simple Light</vt:lpstr>
      <vt:lpstr>Thoth Archiving Network</vt:lpstr>
      <vt:lpstr>A bit of context … Open Book Futures  &amp; the COPIM Project</vt:lpstr>
      <vt:lpstr>Open Book Futures &amp; COPIM</vt:lpstr>
      <vt:lpstr>Work Package 7: Archiving &amp; Preservation</vt:lpstr>
      <vt:lpstr>Thoth</vt:lpstr>
      <vt:lpstr>Issues in OA book publishing: Dissemination </vt:lpstr>
      <vt:lpstr>Issues in OA book publishing: Archiving </vt:lpstr>
      <vt:lpstr>Thoth Open Metadata</vt:lpstr>
      <vt:lpstr>Metadata Management for OA books: Ingest </vt:lpstr>
      <vt:lpstr>Overview of Formats, Specifications, and Platforms covered by Thoth’s data model</vt:lpstr>
      <vt:lpstr>Data Output</vt:lpstr>
      <vt:lpstr>Interoperability via open APIs</vt:lpstr>
      <vt:lpstr>Collaborations with like-minded community-led intitaitives</vt:lpstr>
      <vt:lpstr>Next steps</vt:lpstr>
      <vt:lpstr>Thoth  Archiving Network</vt:lpstr>
      <vt:lpstr>Thoth Archiving Network - Introduction</vt:lpstr>
      <vt:lpstr>Thoth Archiving Network: Outlook </vt:lpstr>
      <vt:lpstr>The small and scholar-led OA publisher</vt:lpstr>
      <vt:lpstr>OBF WP7: National Libraries Network</vt:lpstr>
      <vt:lpstr>Thoth Archiving Network - Looking to the future</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Thoth Archiving Network</dc:title>
  <dc:creator>T</dc:creator>
  <cp:lastModifiedBy>Toby Steiner</cp:lastModifiedBy>
  <cp:revision>18</cp:revision>
  <dcterms:modified xsi:type="dcterms:W3CDTF">2023-12-01T15:47:37Z</dcterms:modified>
</cp:coreProperties>
</file>